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2"/>
  </p:handoutMasterIdLst>
  <p:sldIdLst>
    <p:sldId id="417" r:id="rId2"/>
    <p:sldId id="418" r:id="rId3"/>
    <p:sldId id="256" r:id="rId4"/>
    <p:sldId id="367" r:id="rId5"/>
    <p:sldId id="396" r:id="rId6"/>
    <p:sldId id="387" r:id="rId7"/>
    <p:sldId id="397" r:id="rId8"/>
    <p:sldId id="398" r:id="rId9"/>
    <p:sldId id="388" r:id="rId10"/>
    <p:sldId id="413" r:id="rId11"/>
    <p:sldId id="415" r:id="rId12"/>
    <p:sldId id="399" r:id="rId13"/>
    <p:sldId id="389" r:id="rId14"/>
    <p:sldId id="390" r:id="rId15"/>
    <p:sldId id="380" r:id="rId16"/>
    <p:sldId id="382" r:id="rId17"/>
    <p:sldId id="416" r:id="rId18"/>
    <p:sldId id="377" r:id="rId19"/>
    <p:sldId id="400" r:id="rId20"/>
    <p:sldId id="402" r:id="rId21"/>
    <p:sldId id="403" r:id="rId22"/>
    <p:sldId id="404" r:id="rId23"/>
    <p:sldId id="405" r:id="rId24"/>
    <p:sldId id="407" r:id="rId25"/>
    <p:sldId id="414" r:id="rId26"/>
    <p:sldId id="408" r:id="rId27"/>
    <p:sldId id="409" r:id="rId28"/>
    <p:sldId id="410" r:id="rId29"/>
    <p:sldId id="411" r:id="rId30"/>
    <p:sldId id="412" r:id="rId31"/>
  </p:sldIdLst>
  <p:sldSz cx="9144000" cy="6858000" type="screen4x3"/>
  <p:notesSz cx="6692900" cy="98679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7" autoAdjust="0"/>
    <p:restoredTop sz="94660" autoAdjust="0"/>
  </p:normalViewPr>
  <p:slideViewPr>
    <p:cSldViewPr snapToGrid="0" showGuides="1">
      <p:cViewPr>
        <p:scale>
          <a:sx n="90" d="100"/>
          <a:sy n="9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91094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14A42-55FC-4876-9184-620D5276DF15}" type="datetimeFigureOut">
              <a:rPr lang="en-AU" smtClean="0"/>
              <a:pPr/>
              <a:t>26/07/13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91094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E7608-ECB3-46FF-A969-C4AB07629479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474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endParaRPr lang="en-US" noProof="0" smtClean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AU" noProof="0" smtClean="0"/>
              <a:t> </a:t>
            </a:r>
          </a:p>
        </p:txBody>
      </p:sp>
      <p:pic>
        <p:nvPicPr>
          <p:cNvPr id="4105" name="Picture 103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52400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035" descr="UNTITLED-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0"/>
            <a:ext cx="88741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84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77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09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56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284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60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446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58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287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12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547813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youtube.com/watch?v=8EqgosP1rWQ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ALA_webinar_July13_LLN.ppt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ames.Spithill@acer.edu.a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ALA_logo_with_tag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" y="162737"/>
            <a:ext cx="3657600" cy="211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979201" y="2841419"/>
            <a:ext cx="7250400" cy="174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en-US" sz="3600" b="1"/>
              <a:t>Session</a:t>
            </a:r>
            <a:r>
              <a:rPr lang="en-US" sz="3600"/>
              <a:t>: Teaching the “N” in LLN</a:t>
            </a:r>
          </a:p>
          <a:p>
            <a:endParaRPr lang="en-US" sz="3600"/>
          </a:p>
          <a:p>
            <a:r>
              <a:rPr lang="en-US" sz="3600" b="1"/>
              <a:t>Presenter</a:t>
            </a:r>
            <a:r>
              <a:rPr lang="en-US" sz="3600"/>
              <a:t>: Jim Spithill – ACER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b="11910"/>
          <a:stretch>
            <a:fillRect/>
          </a:stretch>
        </p:blipFill>
        <p:spPr bwMode="auto">
          <a:xfrm>
            <a:off x="109538" y="80963"/>
            <a:ext cx="8924925" cy="589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944530"/>
            <a:ext cx="76009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albec.org.au/images/acs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211" y="3534181"/>
            <a:ext cx="3610120" cy="20584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09649" y="1030754"/>
            <a:ext cx="71913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2800" dirty="0" smtClean="0">
                <a:latin typeface="Calibri" pitchFamily="34" charset="0"/>
              </a:rPr>
              <a:t>The Australian Core Skills Framework, ACSF, was developed to provide a common language and common understandings about numeracy and four other basic skills: learning, reading, writing and oral communication.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Numeracy in the ACSF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i="1" dirty="0" smtClean="0"/>
              <a:t>“N</a:t>
            </a:r>
            <a:r>
              <a:rPr lang="en-A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umeracy </a:t>
            </a:r>
            <a:r>
              <a:rPr lang="en-AU" sz="2400" i="1" dirty="0" smtClean="0"/>
              <a:t>is about using mathematics to make sense of the world and applying mathematics in a context for a social purpose”.</a:t>
            </a:r>
          </a:p>
          <a:p>
            <a:pPr marL="0" indent="0">
              <a:buNone/>
            </a:pPr>
            <a:endParaRPr lang="en-AU" sz="2400" i="1" dirty="0" smtClean="0"/>
          </a:p>
          <a:p>
            <a:pPr marL="0" indent="0">
              <a:buNone/>
            </a:pPr>
            <a:r>
              <a:rPr lang="en-AU" sz="2400" i="1" dirty="0" smtClean="0">
                <a:solidFill>
                  <a:srgbClr val="FF0000"/>
                </a:solidFill>
              </a:rPr>
              <a:t>Domains of Communication </a:t>
            </a:r>
            <a:r>
              <a:rPr lang="en-AU" sz="2400" i="1" dirty="0" smtClean="0"/>
              <a:t>are:</a:t>
            </a:r>
          </a:p>
          <a:p>
            <a:pPr marL="0" indent="0">
              <a:buNone/>
            </a:pPr>
            <a:r>
              <a:rPr lang="en-AU" sz="2400" i="1" dirty="0" smtClean="0"/>
              <a:t>	personal and community</a:t>
            </a:r>
          </a:p>
          <a:p>
            <a:pPr marL="0" indent="0">
              <a:buNone/>
            </a:pPr>
            <a:r>
              <a:rPr lang="en-AU" sz="2400" i="1" dirty="0" smtClean="0"/>
              <a:t>	workplace and employment</a:t>
            </a:r>
          </a:p>
          <a:p>
            <a:pPr marL="0" indent="0">
              <a:buNone/>
            </a:pPr>
            <a:r>
              <a:rPr lang="en-AU" sz="2400" i="1" dirty="0" smtClean="0"/>
              <a:t>	education and training</a:t>
            </a:r>
          </a:p>
          <a:p>
            <a:pPr marL="0" indent="0">
              <a:buNone/>
            </a:pPr>
            <a:endParaRPr lang="en-AU" sz="2400" i="1" dirty="0" smtClean="0"/>
          </a:p>
          <a:p>
            <a:pPr marL="0" indent="0">
              <a:buNone/>
            </a:pPr>
            <a:r>
              <a:rPr lang="en-AU" sz="2400" i="1" dirty="0" smtClean="0"/>
              <a:t>ACSF p124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28952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41" y="994786"/>
            <a:ext cx="7772400" cy="618811"/>
          </a:xfrm>
        </p:spPr>
        <p:txBody>
          <a:bodyPr/>
          <a:lstStyle/>
          <a:p>
            <a:r>
              <a:rPr lang="en-AU" sz="3600" dirty="0" smtClean="0"/>
              <a:t>ACSF Numeracy </a:t>
            </a:r>
            <a:r>
              <a:rPr lang="en-AU" sz="3600" i="1" dirty="0" smtClean="0"/>
              <a:t>Indicators</a:t>
            </a:r>
            <a:endParaRPr lang="en-AU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945" y="1767673"/>
            <a:ext cx="7772400" cy="4419600"/>
          </a:xfrm>
        </p:spPr>
        <p:txBody>
          <a:bodyPr/>
          <a:lstStyle/>
          <a:p>
            <a:pPr marL="0" indent="0">
              <a:buNone/>
            </a:pPr>
            <a:r>
              <a:rPr lang="en-AU" sz="2000" dirty="0" smtClean="0">
                <a:solidFill>
                  <a:schemeClr val="tx1"/>
                </a:solidFill>
              </a:rPr>
              <a:t>ACSF </a:t>
            </a:r>
            <a:r>
              <a:rPr lang="en-AU" sz="2000" dirty="0" smtClean="0">
                <a:solidFill>
                  <a:srgbClr val="FF0000"/>
                </a:solidFill>
              </a:rPr>
              <a:t>Indicators </a:t>
            </a:r>
            <a:r>
              <a:rPr lang="en-AU" sz="2000" dirty="0" smtClean="0"/>
              <a:t>match with the </a:t>
            </a:r>
            <a:r>
              <a:rPr lang="en-AU" sz="2000" dirty="0" smtClean="0">
                <a:solidFill>
                  <a:schemeClr val="accent1">
                    <a:lumMod val="50000"/>
                  </a:schemeClr>
                </a:solidFill>
              </a:rPr>
              <a:t>three</a:t>
            </a:r>
            <a:r>
              <a:rPr lang="en-AU" sz="2000" dirty="0" smtClean="0"/>
              <a:t> stages of problem solving</a:t>
            </a:r>
            <a:r>
              <a:rPr lang="en-AU" sz="20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n-AU" sz="2000" dirty="0">
              <a:solidFill>
                <a:schemeClr val="tx1"/>
              </a:solidFill>
            </a:endParaRPr>
          </a:p>
          <a:p>
            <a:pPr lvl="0"/>
            <a:r>
              <a:rPr lang="en-AU" sz="2000" dirty="0" smtClean="0">
                <a:solidFill>
                  <a:srgbClr val="FF0000"/>
                </a:solidFill>
              </a:rPr>
              <a:t>.09 </a:t>
            </a:r>
            <a:r>
              <a:rPr lang="en-AU" sz="2000" dirty="0" smtClean="0"/>
              <a:t>identifying mathematical information and meaning</a:t>
            </a:r>
            <a:endParaRPr lang="en-A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None/>
            </a:pPr>
            <a:endParaRPr lang="en-AU" sz="2000" dirty="0" smtClean="0">
              <a:solidFill>
                <a:schemeClr val="tx1"/>
              </a:solidFill>
            </a:endParaRPr>
          </a:p>
          <a:p>
            <a:pPr lvl="0"/>
            <a:r>
              <a:rPr lang="en-AU" sz="2000" dirty="0" smtClean="0">
                <a:solidFill>
                  <a:srgbClr val="FF0000"/>
                </a:solidFill>
              </a:rPr>
              <a:t>.10 </a:t>
            </a:r>
            <a:r>
              <a:rPr lang="en-AU" sz="2000" dirty="0" smtClean="0">
                <a:solidFill>
                  <a:schemeClr val="tx1"/>
                </a:solidFill>
              </a:rPr>
              <a:t>using and applying mathematical knowledge and problem solving processes</a:t>
            </a:r>
            <a:endParaRPr lang="en-A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None/>
            </a:pPr>
            <a:endParaRPr lang="en-AU" sz="2000" dirty="0">
              <a:solidFill>
                <a:schemeClr val="tx1"/>
              </a:solidFill>
            </a:endParaRPr>
          </a:p>
          <a:p>
            <a:pPr lvl="0"/>
            <a:r>
              <a:rPr lang="en-AU" sz="2000" dirty="0" smtClean="0">
                <a:solidFill>
                  <a:srgbClr val="FF0000"/>
                </a:solidFill>
              </a:rPr>
              <a:t>.11 </a:t>
            </a:r>
            <a:r>
              <a:rPr lang="en-AU" sz="2000" dirty="0" smtClean="0">
                <a:solidFill>
                  <a:schemeClr val="tx1"/>
                </a:solidFill>
              </a:rPr>
              <a:t>communicating and representing mathematics</a:t>
            </a:r>
            <a:endParaRPr lang="en-A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en-A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AU" sz="2000" dirty="0" smtClean="0"/>
              <a:t>The first and third of these have a strong L&amp;L requirement</a:t>
            </a:r>
          </a:p>
        </p:txBody>
      </p:sp>
    </p:spTree>
    <p:extLst>
      <p:ext uri="{BB962C8B-B14F-4D97-AF65-F5344CB8AC3E}">
        <p14:creationId xmlns:p14="http://schemas.microsoft.com/office/powerpoint/2010/main" val="130033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l="32835" t="16106" r="26058" b="6046"/>
          <a:stretch>
            <a:fillRect/>
          </a:stretch>
        </p:blipFill>
        <p:spPr bwMode="auto">
          <a:xfrm rot="21205417">
            <a:off x="4376535" y="2000569"/>
            <a:ext cx="4228576" cy="437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65" y="950261"/>
            <a:ext cx="4104456" cy="223224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AU" sz="2400" dirty="0" smtClean="0"/>
              <a:t>L&amp;L give access to N:</a:t>
            </a:r>
          </a:p>
          <a:p>
            <a:pPr>
              <a:defRPr/>
            </a:pPr>
            <a:r>
              <a:rPr lang="en-AU" sz="2000" dirty="0" smtClean="0"/>
              <a:t>including context</a:t>
            </a:r>
          </a:p>
          <a:p>
            <a:pPr>
              <a:defRPr/>
            </a:pPr>
            <a:r>
              <a:rPr lang="en-AU" sz="2000" dirty="0" smtClean="0"/>
              <a:t>language and terminology</a:t>
            </a:r>
          </a:p>
          <a:p>
            <a:pPr>
              <a:defRPr/>
            </a:pPr>
            <a:r>
              <a:rPr lang="en-US" sz="2000" dirty="0" smtClean="0"/>
              <a:t>density of data and information</a:t>
            </a:r>
            <a:endParaRPr lang="en-AU" sz="2000" dirty="0" smtClean="0"/>
          </a:p>
          <a:p>
            <a:pPr>
              <a:defRPr/>
            </a:pPr>
            <a:r>
              <a:rPr lang="en-AU" sz="2000" dirty="0" smtClean="0"/>
              <a:t>not a reading assessment</a:t>
            </a:r>
            <a:endParaRPr lang="en-AU" sz="1800" i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30000" t="10916" r="31728" b="9506"/>
          <a:stretch>
            <a:fillRect/>
          </a:stretch>
        </p:blipFill>
        <p:spPr bwMode="auto">
          <a:xfrm rot="530030">
            <a:off x="4553007" y="1278144"/>
            <a:ext cx="4245882" cy="482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/>
          <p:nvPr/>
        </p:nvGrpSpPr>
        <p:grpSpPr>
          <a:xfrm>
            <a:off x="189786" y="3028219"/>
            <a:ext cx="4572000" cy="3384376"/>
            <a:chOff x="179512" y="3356992"/>
            <a:chExt cx="4572000" cy="3384376"/>
          </a:xfrm>
        </p:grpSpPr>
        <p:sp>
          <p:nvSpPr>
            <p:cNvPr id="6" name="Rectangle 5"/>
            <p:cNvSpPr/>
            <p:nvPr/>
          </p:nvSpPr>
          <p:spPr>
            <a:xfrm>
              <a:off x="179512" y="6464369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AU" sz="1200" u="sng" dirty="0" smtClean="0">
                  <a:latin typeface="+mn-lt"/>
                  <a:hlinkClick r:id="rId4"/>
                </a:rPr>
                <a:t>http://www.youtube.com/watch?v=8EqgosP1rWQ</a:t>
              </a:r>
              <a:r>
                <a:rPr lang="en-AU" sz="1200" dirty="0" smtClean="0">
                  <a:latin typeface="+mn-lt"/>
                </a:rPr>
                <a:t> </a:t>
              </a:r>
              <a:endParaRPr lang="en-AU" sz="1200" dirty="0">
                <a:latin typeface="+mn-lt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b="2407"/>
            <a:stretch>
              <a:fillRect/>
            </a:stretch>
          </p:blipFill>
          <p:spPr bwMode="auto">
            <a:xfrm>
              <a:off x="323528" y="3356992"/>
              <a:ext cx="4248472" cy="303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731789" y="3655657"/>
          <a:ext cx="4104456" cy="2016224"/>
        </p:xfrm>
        <a:graphic>
          <a:graphicData uri="http://schemas.openxmlformats.org/drawingml/2006/table">
            <a:tbl>
              <a:tblPr/>
              <a:tblGrid>
                <a:gridCol w="1128944"/>
                <a:gridCol w="1487756"/>
                <a:gridCol w="1487756"/>
              </a:tblGrid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Country</a:t>
                      </a:r>
                      <a:endParaRPr lang="en-A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60-kg bags</a:t>
                      </a:r>
                      <a:b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en-US" sz="1400" b="1" dirty="0">
                          <a:latin typeface="Calibri"/>
                          <a:ea typeface="Calibri"/>
                          <a:cs typeface="Calibri"/>
                        </a:rPr>
                        <a:t>1000s</a:t>
                      </a:r>
                      <a:endParaRPr lang="en-A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US" sz="1400" b="1" dirty="0">
                          <a:latin typeface="Calibri"/>
                          <a:ea typeface="Times New Roman"/>
                          <a:cs typeface="Calibri"/>
                        </a:rPr>
                        <a:t>Percentage (%) of world production</a:t>
                      </a:r>
                      <a:endParaRPr lang="en-A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Brazil</a:t>
                      </a:r>
                      <a:endParaRPr lang="en-A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420370" algn="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49,200</a:t>
                      </a:r>
                      <a:endParaRPr lang="en-A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R="306070"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35.8%</a:t>
                      </a:r>
                      <a:endParaRPr lang="en-A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Vietnam</a:t>
                      </a:r>
                      <a:endParaRPr lang="en-A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420370" algn="r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21,000</a:t>
                      </a:r>
                      <a:endParaRPr lang="en-A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6070"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15.3%</a:t>
                      </a:r>
                      <a:endParaRPr lang="en-A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AU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Indonesia</a:t>
                      </a:r>
                      <a:endParaRPr lang="en-AU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420370" algn="r" defTabSz="914400" rtl="0" eaLnBrk="1" latinLnBrk="0" hangingPunct="1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AU" sz="14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8,300</a:t>
                      </a:r>
                      <a:endParaRPr lang="en-A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607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6.0%</a:t>
                      </a:r>
                      <a:endParaRPr lang="en-A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AU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Colombia</a:t>
                      </a:r>
                      <a:endParaRPr lang="en-AU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marR="420370" algn="r" defTabSz="914400" rtl="0" eaLnBrk="1" latinLnBrk="0" hangingPunct="1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AU" sz="14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7,500</a:t>
                      </a:r>
                      <a:endParaRPr lang="en-A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0607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5.5%</a:t>
                      </a:r>
                      <a:endParaRPr lang="en-A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AU" sz="1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Ethiopia</a:t>
                      </a:r>
                      <a:endParaRPr lang="en-AU" sz="1400" b="1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420370" algn="r" defTabSz="914400" rtl="0" eaLnBrk="1" latinLnBrk="0" hangingPunct="1">
                        <a:spcAft>
                          <a:spcPts val="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AU" sz="14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6,300</a:t>
                      </a:r>
                      <a:endParaRPr lang="en-AU" sz="14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607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4.6%</a:t>
                      </a:r>
                      <a:endParaRPr lang="en-A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pic>
        <p:nvPicPr>
          <p:cNvPr id="10261" name="Picture 22" descr="MC90035137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5661" y="1844824"/>
            <a:ext cx="1514454" cy="1800200"/>
          </a:xfrm>
          <a:prstGeom prst="rect">
            <a:avLst/>
          </a:prstGeom>
          <a:noFill/>
        </p:spPr>
      </p:pic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1619672" y="1772816"/>
            <a:ext cx="5791200" cy="4320480"/>
          </a:xfrm>
          <a:prstGeom prst="rect">
            <a:avLst/>
          </a:prstGeom>
          <a:noFill/>
          <a:ln w="31750">
            <a:solidFill>
              <a:srgbClr val="6C282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1691680" y="1736812"/>
            <a:ext cx="4464496" cy="46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cs typeface="Calibri" pitchFamily="34" charset="0"/>
              </a:rPr>
              <a:t>Where is our coffee coming from?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>
              <a:tabLst>
                <a:tab pos="539750" algn="l"/>
                <a:tab pos="755650" algn="l"/>
                <a:tab pos="971550" algn="l"/>
              </a:tabLst>
            </a:pPr>
            <a:r>
              <a:rPr lang="en-US" sz="1400" dirty="0">
                <a:latin typeface="Calibri" pitchFamily="34" charset="0"/>
                <a:ea typeface="Times New Roman" pitchFamily="18" charset="0"/>
              </a:rPr>
              <a:t>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he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top five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coffee producing countries in 2011/2012 were Brazil,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Vietnam, Indonesia, Colombia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and Ethiopia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. The table shows their total coffee bean production figures.</a:t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And did you know that coffee beans are packed and measured in thousands of 60-kilogram (kg) bags?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Arial" pitchFamily="34" charset="0"/>
                <a:cs typeface="Calibri" pitchFamily="34" charset="0"/>
              </a:rPr>
              <a:t>2011/12 Coffee Production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endParaRPr lang="en-US" sz="1400" b="1" dirty="0" smtClean="0">
              <a:solidFill>
                <a:srgbClr val="63242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endParaRPr lang="en-US" sz="1400" b="1" dirty="0">
              <a:solidFill>
                <a:srgbClr val="63242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endParaRPr lang="en-US" sz="1400" b="1" dirty="0" smtClean="0">
              <a:solidFill>
                <a:srgbClr val="63242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endParaRPr lang="en-US" sz="1400" b="1" dirty="0">
              <a:solidFill>
                <a:srgbClr val="63242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endParaRPr lang="en-US" sz="1400" b="1" dirty="0" smtClean="0">
              <a:solidFill>
                <a:srgbClr val="63242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endParaRPr lang="en-US" sz="1400" b="1" dirty="0">
              <a:solidFill>
                <a:srgbClr val="63242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endParaRPr lang="en-US" sz="1400" b="1" dirty="0" smtClean="0">
              <a:solidFill>
                <a:srgbClr val="63242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endParaRPr lang="en-US" sz="1400" b="1" dirty="0">
              <a:solidFill>
                <a:srgbClr val="63242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endParaRPr lang="en-US" sz="1400" b="1" dirty="0">
              <a:solidFill>
                <a:srgbClr val="63242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Times New Roman" pitchFamily="18" charset="0"/>
                <a:cs typeface="Arial-BoldMT"/>
              </a:rPr>
              <a:t>Source: United States Department of Agriculture, June 2012</a:t>
            </a:r>
            <a:endParaRPr kumimoji="0" lang="en-A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755650" algn="l"/>
                <a:tab pos="971550" algn="l"/>
              </a:tabLst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In summary, the numeracy task is to:</a:t>
            </a:r>
            <a:endParaRPr lang="en-A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4726" t="52840" r="7231" b="25163"/>
          <a:stretch>
            <a:fillRect/>
          </a:stretch>
        </p:blipFill>
        <p:spPr>
          <a:xfrm>
            <a:off x="535351" y="2441044"/>
            <a:ext cx="8208962" cy="194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7" y="914400"/>
            <a:ext cx="7772400" cy="682375"/>
          </a:xfrm>
        </p:spPr>
        <p:txBody>
          <a:bodyPr/>
          <a:lstStyle/>
          <a:p>
            <a:r>
              <a:rPr lang="en-AU" sz="3200" dirty="0" smtClean="0"/>
              <a:t>Ordinary and mathematical English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23" y="1696091"/>
            <a:ext cx="7772400" cy="4499225"/>
          </a:xfrm>
        </p:spPr>
        <p:txBody>
          <a:bodyPr/>
          <a:lstStyle/>
          <a:p>
            <a:r>
              <a:rPr lang="en-AU" sz="2800" dirty="0" smtClean="0"/>
              <a:t>Merilyn Carter collected research findings for her M.Ed thesis at QUT.</a:t>
            </a:r>
          </a:p>
          <a:p>
            <a:pPr lvl="1">
              <a:spcAft>
                <a:spcPts val="600"/>
              </a:spcAft>
            </a:pPr>
            <a:r>
              <a:rPr lang="en-AU" sz="2400" dirty="0" smtClean="0"/>
              <a:t>The words themselves: ‘eleven’ and ‘twelve’ are patterned differently from 1-10 and 13-19</a:t>
            </a:r>
          </a:p>
          <a:p>
            <a:pPr lvl="1">
              <a:spcAft>
                <a:spcPts val="600"/>
              </a:spcAft>
            </a:pPr>
            <a:r>
              <a:rPr lang="en-AU" sz="2400" dirty="0" smtClean="0"/>
              <a:t> ‘milli’ prefix in million (10</a:t>
            </a:r>
            <a:r>
              <a:rPr lang="en-AU" sz="2400" baseline="30000" dirty="0" smtClean="0"/>
              <a:t>6</a:t>
            </a:r>
            <a:r>
              <a:rPr lang="en-AU" sz="2400" dirty="0" smtClean="0"/>
              <a:t>) or millimetre (10</a:t>
            </a:r>
            <a:r>
              <a:rPr lang="en-AU" sz="2400" baseline="30000" dirty="0" smtClean="0"/>
              <a:t>-3</a:t>
            </a:r>
            <a:r>
              <a:rPr lang="en-AU" sz="2400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en-AU" sz="2400" dirty="0" smtClean="0"/>
              <a:t>Homonyms in verbal communication: two/too/to, pi/pie, sign/sine</a:t>
            </a:r>
          </a:p>
          <a:p>
            <a:pPr lvl="1">
              <a:spcAft>
                <a:spcPts val="600"/>
              </a:spcAft>
            </a:pPr>
            <a:r>
              <a:rPr lang="en-AU" sz="2400" dirty="0" smtClean="0"/>
              <a:t>Same word has different meanings: root, linear, variable, similar, square (even within Maths - geometry vs number), power, rational</a:t>
            </a:r>
            <a:endParaRPr lang="en-A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26" y="914400"/>
            <a:ext cx="7772400" cy="610456"/>
          </a:xfrm>
        </p:spPr>
        <p:txBody>
          <a:bodyPr/>
          <a:lstStyle/>
          <a:p>
            <a:r>
              <a:rPr lang="en-AU" sz="3200" dirty="0" smtClean="0"/>
              <a:t>Ordinary and mathematical English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897" y="1613899"/>
            <a:ext cx="7772400" cy="4733738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AU" sz="2400" dirty="0" smtClean="0"/>
              <a:t>Synonyms: minus, less, subtract, take away, difference, etc for other operations</a:t>
            </a:r>
          </a:p>
          <a:p>
            <a:pPr lvl="1">
              <a:spcAft>
                <a:spcPts val="600"/>
              </a:spcAft>
            </a:pPr>
            <a:r>
              <a:rPr lang="en-AU" sz="2400" dirty="0" smtClean="0"/>
              <a:t>Prepositions: ‘8 divided </a:t>
            </a:r>
            <a:r>
              <a:rPr lang="en-AU" sz="2400" dirty="0" smtClean="0">
                <a:solidFill>
                  <a:srgbClr val="FF0000"/>
                </a:solidFill>
              </a:rPr>
              <a:t>by</a:t>
            </a:r>
            <a:r>
              <a:rPr lang="en-AU" sz="2400" dirty="0" smtClean="0"/>
              <a:t> 2’ vs ‘8 divided </a:t>
            </a:r>
            <a:r>
              <a:rPr lang="en-AU" sz="2400" dirty="0" smtClean="0">
                <a:solidFill>
                  <a:srgbClr val="FF0000"/>
                </a:solidFill>
              </a:rPr>
              <a:t>into</a:t>
            </a:r>
            <a:r>
              <a:rPr lang="en-AU" sz="2400" dirty="0" smtClean="0"/>
              <a:t> 2’; ‘less’ vs ‘less </a:t>
            </a:r>
            <a:r>
              <a:rPr lang="en-AU" sz="2400" dirty="0" smtClean="0">
                <a:solidFill>
                  <a:srgbClr val="FF0000"/>
                </a:solidFill>
              </a:rPr>
              <a:t>than</a:t>
            </a:r>
            <a:r>
              <a:rPr lang="en-AU" sz="2400" dirty="0" smtClean="0"/>
              <a:t>’</a:t>
            </a:r>
          </a:p>
          <a:p>
            <a:pPr lvl="1">
              <a:spcAft>
                <a:spcPts val="600"/>
              </a:spcAft>
            </a:pPr>
            <a:r>
              <a:rPr lang="en-AU" sz="2400" dirty="0" smtClean="0"/>
              <a:t>Connecting words: ‘7 more than 5’ vs ‘7 </a:t>
            </a:r>
            <a:r>
              <a:rPr lang="en-AU" sz="2400" dirty="0" smtClean="0">
                <a:solidFill>
                  <a:srgbClr val="FF0000"/>
                </a:solidFill>
              </a:rPr>
              <a:t>is</a:t>
            </a:r>
            <a:r>
              <a:rPr lang="en-AU" sz="2400" dirty="0" smtClean="0"/>
              <a:t> more than 5’</a:t>
            </a:r>
          </a:p>
          <a:p>
            <a:pPr lvl="1">
              <a:spcAft>
                <a:spcPts val="600"/>
              </a:spcAft>
            </a:pPr>
            <a:r>
              <a:rPr lang="en-AU" sz="2400" dirty="0" smtClean="0"/>
              <a:t>Spatial words: ‘higher latitudes’, ‘go up to Sydney’, ‘driving north into a north wind’ .... (for 12 pages)</a:t>
            </a:r>
          </a:p>
          <a:p>
            <a:pPr lvl="1">
              <a:spcAft>
                <a:spcPts val="600"/>
              </a:spcAft>
            </a:pPr>
            <a:r>
              <a:rPr lang="en-AU" sz="2400" dirty="0" smtClean="0"/>
              <a:t>Order reversal: we write $2 but say ‘two dollars’</a:t>
            </a:r>
          </a:p>
          <a:p>
            <a:pPr lvl="1">
              <a:spcAft>
                <a:spcPts val="600"/>
              </a:spcAft>
              <a:buNone/>
            </a:pPr>
            <a:r>
              <a:rPr lang="en-AU" sz="1800" dirty="0" smtClean="0">
                <a:hlinkClick r:id="rId2" action="ppaction://hlinkpres?slideindex=1&amp;slidetitle="/>
              </a:rPr>
              <a:t>http://eprints.qut.edu.au/46648/1/Merilyn_Carter_Thesis.pdf</a:t>
            </a:r>
            <a:endParaRPr lang="en-A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Audio_che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570"/>
            <a:ext cx="9144000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AU" dirty="0" smtClean="0"/>
              <a:t>Newman’s </a:t>
            </a:r>
            <a:r>
              <a:rPr lang="en-AU" dirty="0"/>
              <a:t>Error </a:t>
            </a:r>
            <a:r>
              <a:rPr lang="en-AU" dirty="0" smtClean="0"/>
              <a:t>Analysis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876425"/>
            <a:ext cx="7772400" cy="40005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sz="2800" dirty="0" smtClean="0"/>
              <a:t>Arose from research into language issues in Maths in the 1970’s</a:t>
            </a:r>
          </a:p>
          <a:p>
            <a:pPr>
              <a:spcAft>
                <a:spcPts val="600"/>
              </a:spcAft>
            </a:pPr>
            <a:r>
              <a:rPr lang="en-AU" sz="2800" dirty="0" smtClean="0"/>
              <a:t>As much as 50% of errors in numeracy items are the result of language and literacy issues</a:t>
            </a:r>
          </a:p>
          <a:p>
            <a:pPr>
              <a:spcAft>
                <a:spcPts val="600"/>
              </a:spcAft>
            </a:pPr>
            <a:r>
              <a:rPr lang="en-AU" sz="2800" dirty="0" smtClean="0"/>
              <a:t>Influenced various teaching programs in Australia such as ‘Counting On’ in NSW</a:t>
            </a:r>
          </a:p>
          <a:p>
            <a:pPr>
              <a:spcAft>
                <a:spcPts val="600"/>
              </a:spcAft>
            </a:pPr>
            <a:r>
              <a:rPr lang="en-AU" sz="2800" dirty="0" smtClean="0"/>
              <a:t>Provides a structured model for numeracy development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76404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623" y="914400"/>
            <a:ext cx="7772400" cy="815939"/>
          </a:xfrm>
        </p:spPr>
        <p:txBody>
          <a:bodyPr/>
          <a:lstStyle/>
          <a:p>
            <a:r>
              <a:rPr lang="en-AU" dirty="0" smtClean="0"/>
              <a:t>Basic structure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22" y="1685818"/>
            <a:ext cx="7772400" cy="4419600"/>
          </a:xfrm>
        </p:spPr>
        <p:txBody>
          <a:bodyPr/>
          <a:lstStyle/>
          <a:p>
            <a:r>
              <a:rPr lang="en-AU" sz="2400" b="1" dirty="0" smtClean="0"/>
              <a:t>When answering a worded problem students have to successfully negotiate the following 5 stages: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read </a:t>
            </a:r>
            <a:r>
              <a:rPr lang="en-US" sz="2400" dirty="0"/>
              <a:t>the actual words</a:t>
            </a:r>
            <a:endParaRPr lang="en-AU" sz="2400" dirty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make </a:t>
            </a:r>
            <a:r>
              <a:rPr lang="en-US" sz="2400" dirty="0"/>
              <a:t>sense of the words</a:t>
            </a:r>
            <a:endParaRPr lang="en-AU" sz="2400" dirty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transform </a:t>
            </a:r>
            <a:r>
              <a:rPr lang="en-US" sz="2400" dirty="0"/>
              <a:t>or </a:t>
            </a:r>
            <a:r>
              <a:rPr lang="en-US" sz="2400" dirty="0" smtClean="0"/>
              <a:t>“mathematize” </a:t>
            </a:r>
            <a:r>
              <a:rPr lang="en-US" sz="2400" dirty="0"/>
              <a:t>their understanding of </a:t>
            </a:r>
            <a:r>
              <a:rPr lang="en-US" sz="2400" dirty="0" smtClean="0"/>
              <a:t>the situation </a:t>
            </a:r>
            <a:r>
              <a:rPr lang="en-US" sz="2400" dirty="0"/>
              <a:t>into a mathematical form</a:t>
            </a:r>
            <a:endParaRPr lang="en-AU" sz="2400" dirty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employ </a:t>
            </a:r>
            <a:r>
              <a:rPr lang="en-US" sz="2400" dirty="0"/>
              <a:t>mathematical </a:t>
            </a:r>
            <a:r>
              <a:rPr lang="en-US" sz="2400" dirty="0" smtClean="0"/>
              <a:t>skills</a:t>
            </a:r>
            <a:endParaRPr lang="en-AU" sz="2400" dirty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re-encode the result </a:t>
            </a:r>
            <a:r>
              <a:rPr lang="en-US" sz="2400" dirty="0"/>
              <a:t>as a solution to the original problem</a:t>
            </a:r>
            <a:endParaRPr lang="en-AU" sz="2400" dirty="0"/>
          </a:p>
          <a:p>
            <a:pPr lvl="1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05204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 bwMode="auto">
          <a:xfrm>
            <a:off x="640360" y="2010172"/>
            <a:ext cx="360040" cy="43204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171" y="914400"/>
            <a:ext cx="7772400" cy="713198"/>
          </a:xfrm>
        </p:spPr>
        <p:txBody>
          <a:bodyPr/>
          <a:lstStyle/>
          <a:p>
            <a:r>
              <a:rPr lang="en-AU" dirty="0" smtClean="0"/>
              <a:t>Basic structure: 5 stages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2123"/>
            <a:ext cx="7772400" cy="4419600"/>
          </a:xfrm>
        </p:spPr>
        <p:txBody>
          <a:bodyPr/>
          <a:lstStyle/>
          <a:p>
            <a:r>
              <a:rPr lang="en-AU" sz="2400" dirty="0"/>
              <a:t>Reading/Decoding</a:t>
            </a:r>
          </a:p>
          <a:p>
            <a:pPr lvl="2"/>
            <a:r>
              <a:rPr lang="en-AU" sz="2000" dirty="0"/>
              <a:t>Read the </a:t>
            </a:r>
            <a:r>
              <a:rPr lang="en-AU" sz="2000" dirty="0" smtClean="0"/>
              <a:t>problem, decode </a:t>
            </a:r>
            <a:r>
              <a:rPr lang="en-AU" sz="2000" dirty="0"/>
              <a:t>symbols </a:t>
            </a:r>
            <a:r>
              <a:rPr lang="en-AU" sz="2000" dirty="0" smtClean="0"/>
              <a:t>              </a:t>
            </a:r>
            <a:r>
              <a:rPr lang="en-AU" sz="2000" dirty="0" smtClean="0">
                <a:solidFill>
                  <a:srgbClr val="FF0000"/>
                </a:solidFill>
              </a:rPr>
              <a:t>indicator .09</a:t>
            </a:r>
            <a:endParaRPr lang="en-AU" sz="2000" dirty="0"/>
          </a:p>
          <a:p>
            <a:r>
              <a:rPr lang="en-AU" sz="2400" dirty="0"/>
              <a:t>Comprehending</a:t>
            </a:r>
          </a:p>
          <a:p>
            <a:pPr lvl="2"/>
            <a:r>
              <a:rPr lang="en-AU" sz="2000" dirty="0"/>
              <a:t>Make sense of what they have </a:t>
            </a:r>
            <a:r>
              <a:rPr lang="en-AU" sz="2000" dirty="0" smtClean="0"/>
              <a:t>read               </a:t>
            </a:r>
            <a:r>
              <a:rPr lang="en-AU" sz="2000" dirty="0" smtClean="0">
                <a:solidFill>
                  <a:srgbClr val="FF0000"/>
                </a:solidFill>
              </a:rPr>
              <a:t>indicator .09</a:t>
            </a:r>
            <a:endParaRPr lang="en-AU" sz="2000" dirty="0"/>
          </a:p>
          <a:p>
            <a:r>
              <a:rPr lang="en-AU" sz="2400" dirty="0"/>
              <a:t>Transforming</a:t>
            </a:r>
          </a:p>
          <a:p>
            <a:pPr lvl="2"/>
            <a:r>
              <a:rPr lang="en-AU" sz="2000" dirty="0" smtClean="0"/>
              <a:t>Work </a:t>
            </a:r>
            <a:r>
              <a:rPr lang="en-AU" sz="2000" dirty="0"/>
              <a:t>out what maths needs to be </a:t>
            </a:r>
            <a:r>
              <a:rPr lang="en-AU" sz="2000" dirty="0" smtClean="0"/>
              <a:t>done         </a:t>
            </a:r>
            <a:r>
              <a:rPr lang="en-AU" sz="2000" dirty="0" smtClean="0">
                <a:solidFill>
                  <a:srgbClr val="FF0000"/>
                </a:solidFill>
              </a:rPr>
              <a:t>indicator .10</a:t>
            </a:r>
            <a:endParaRPr lang="en-AU" sz="2000" dirty="0"/>
          </a:p>
          <a:p>
            <a:r>
              <a:rPr lang="en-AU" sz="2400" dirty="0"/>
              <a:t>Processing</a:t>
            </a:r>
          </a:p>
          <a:p>
            <a:pPr lvl="2"/>
            <a:r>
              <a:rPr lang="en-AU" sz="2000" dirty="0"/>
              <a:t>Do the </a:t>
            </a:r>
            <a:r>
              <a:rPr lang="en-AU" sz="2000" dirty="0" smtClean="0"/>
              <a:t>maths				</a:t>
            </a:r>
            <a:r>
              <a:rPr lang="en-AU" sz="2000" dirty="0" smtClean="0">
                <a:solidFill>
                  <a:srgbClr val="FF0000"/>
                </a:solidFill>
              </a:rPr>
              <a:t>          indicator .10</a:t>
            </a:r>
            <a:endParaRPr lang="en-AU" sz="2000" dirty="0"/>
          </a:p>
          <a:p>
            <a:r>
              <a:rPr lang="en-AU" sz="2400" dirty="0" smtClean="0"/>
              <a:t>Encoding</a:t>
            </a:r>
          </a:p>
          <a:p>
            <a:pPr lvl="2"/>
            <a:r>
              <a:rPr lang="en-AU" sz="2000" dirty="0" smtClean="0"/>
              <a:t>Record their final result appropriately	</a:t>
            </a:r>
            <a:r>
              <a:rPr lang="en-AU" sz="2000" dirty="0" smtClean="0">
                <a:solidFill>
                  <a:srgbClr val="FF0000"/>
                </a:solidFill>
              </a:rPr>
              <a:t>          indicator .11</a:t>
            </a: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209014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88" y="914400"/>
            <a:ext cx="8071956" cy="577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195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26" y="904125"/>
            <a:ext cx="7772400" cy="805665"/>
          </a:xfrm>
        </p:spPr>
        <p:txBody>
          <a:bodyPr/>
          <a:lstStyle/>
          <a:p>
            <a:r>
              <a:rPr lang="en-AU" dirty="0" smtClean="0"/>
              <a:t>Tutor’s interview technique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6640"/>
            <a:ext cx="7772400" cy="441960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2400" dirty="0"/>
              <a:t>Please read the question to me. If you don’t know a word, leave it out.</a:t>
            </a:r>
            <a:endParaRPr lang="en-AU" sz="2400" dirty="0"/>
          </a:p>
          <a:p>
            <a:pPr lvl="0">
              <a:spcAft>
                <a:spcPts val="600"/>
              </a:spcAft>
            </a:pPr>
            <a:r>
              <a:rPr lang="en-US" sz="2400" dirty="0"/>
              <a:t>Tell me what the question is asking you to do.</a:t>
            </a:r>
            <a:endParaRPr lang="en-AU" sz="2400" dirty="0"/>
          </a:p>
          <a:p>
            <a:pPr lvl="0">
              <a:spcAft>
                <a:spcPts val="600"/>
              </a:spcAft>
            </a:pPr>
            <a:r>
              <a:rPr lang="en-US" sz="2400" dirty="0"/>
              <a:t>Tell me how you are going to find the answer.</a:t>
            </a:r>
            <a:endParaRPr lang="en-AU" sz="2400" dirty="0"/>
          </a:p>
          <a:p>
            <a:pPr lvl="0">
              <a:spcAft>
                <a:spcPts val="600"/>
              </a:spcAft>
            </a:pPr>
            <a:r>
              <a:rPr lang="en-US" sz="2400" dirty="0"/>
              <a:t>Show me what to do to get the answer. “Talk aloud” as you do it, so that I can understand how you are thinking.</a:t>
            </a:r>
            <a:endParaRPr lang="en-AU" sz="2400" dirty="0"/>
          </a:p>
          <a:p>
            <a:pPr lvl="0">
              <a:spcAft>
                <a:spcPts val="600"/>
              </a:spcAft>
            </a:pPr>
            <a:r>
              <a:rPr lang="en-US" sz="2400" dirty="0"/>
              <a:t>Now, write down your answer to the question. </a:t>
            </a:r>
            <a:r>
              <a:rPr lang="en-AU" sz="2400" dirty="0"/>
              <a:t>(Newman, 1983)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19932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4521" y="1052623"/>
            <a:ext cx="692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alibri" pitchFamily="34" charset="0"/>
              </a:rPr>
              <a:t>In practice: Catherine and Jim demonstration</a:t>
            </a:r>
            <a:endParaRPr lang="en-AU" sz="2800" dirty="0"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69312"/>
            <a:ext cx="8080744" cy="45826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A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Climbing Mount Fuji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Tx/>
              <a:tabLst/>
              <a:defRPr/>
            </a:pPr>
            <a:r>
              <a:rPr lang="en-AU" kern="0" dirty="0" smtClean="0">
                <a:latin typeface="+mn-lt"/>
              </a:rPr>
              <a:t>	The Gotemba walking trail up Mount Fuji is about 9 kilometres (km) long. Walkers need to return from the 18 km walk by 8 pm.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Tx/>
              <a:tabLst/>
              <a:defRPr/>
            </a:pPr>
            <a:r>
              <a:rPr lang="en-AU" kern="0" dirty="0" smtClean="0">
                <a:latin typeface="+mn-lt"/>
              </a:rPr>
              <a:t>	Toshi estimates that he can walk up the mountain at </a:t>
            </a:r>
            <a:br>
              <a:rPr lang="en-AU" kern="0" dirty="0" smtClean="0">
                <a:latin typeface="+mn-lt"/>
              </a:rPr>
            </a:br>
            <a:r>
              <a:rPr lang="en-AU" kern="0" dirty="0" smtClean="0">
                <a:latin typeface="+mn-lt"/>
              </a:rPr>
              <a:t>1.5 kilometres per hour on average, and down at twice that speed. These speeds take into account meal breaks and rest times.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Tx/>
              <a:tabLst/>
              <a:defRPr/>
            </a:pPr>
            <a:r>
              <a:rPr kumimoji="0" lang="en-A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Using Toshi’s estimated speeds, what is the latest time he can begin his walk so that he can return by 8 pm?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Char char="•"/>
              <a:tabLst/>
              <a:defRPr/>
            </a:pP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9674"/>
            <a:ext cx="7772400" cy="695325"/>
          </a:xfrm>
        </p:spPr>
        <p:txBody>
          <a:bodyPr/>
          <a:lstStyle/>
          <a:p>
            <a:r>
              <a:rPr lang="en-AU" sz="3600" dirty="0"/>
              <a:t>Reading </a:t>
            </a:r>
            <a:r>
              <a:rPr lang="en-AU" sz="3600" dirty="0" smtClean="0"/>
              <a:t>and decoding issues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2117651"/>
          </a:xfrm>
        </p:spPr>
        <p:txBody>
          <a:bodyPr/>
          <a:lstStyle/>
          <a:p>
            <a:r>
              <a:rPr lang="en-AU" sz="2400" b="1" dirty="0"/>
              <a:t>What are likely </a:t>
            </a:r>
            <a:r>
              <a:rPr lang="en-AU" sz="2400" b="1" dirty="0" smtClean="0"/>
              <a:t>indications </a:t>
            </a:r>
            <a:r>
              <a:rPr lang="en-AU" sz="2400" b="1" dirty="0"/>
              <a:t>of decoding issues</a:t>
            </a:r>
            <a:r>
              <a:rPr lang="en-AU" sz="2400" b="1" dirty="0" smtClean="0"/>
              <a:t>?</a:t>
            </a:r>
            <a:endParaRPr lang="en-AU" sz="2400" b="1" dirty="0"/>
          </a:p>
          <a:p>
            <a:pPr lvl="1">
              <a:spcAft>
                <a:spcPts val="600"/>
              </a:spcAft>
            </a:pPr>
            <a:r>
              <a:rPr lang="en-US" sz="2000" dirty="0" smtClean="0"/>
              <a:t>Responses </a:t>
            </a:r>
            <a:r>
              <a:rPr lang="en-US" sz="2000" dirty="0"/>
              <a:t>that show little or no engagement with the </a:t>
            </a:r>
            <a:r>
              <a:rPr lang="en-US" sz="2000" dirty="0" smtClean="0"/>
              <a:t>task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Responses </a:t>
            </a:r>
            <a:r>
              <a:rPr lang="en-US" sz="2000" dirty="0"/>
              <a:t>that are consistent with an obvious misreading</a:t>
            </a:r>
            <a:endParaRPr lang="en-AU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Responses consistent with unfamiliarity with technical terms</a:t>
            </a:r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215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Comprehension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7800"/>
            <a:ext cx="7772400" cy="4419600"/>
          </a:xfrm>
        </p:spPr>
        <p:txBody>
          <a:bodyPr/>
          <a:lstStyle/>
          <a:p>
            <a:r>
              <a:rPr lang="en-AU" sz="2400" b="1" dirty="0"/>
              <a:t>What are likely </a:t>
            </a:r>
            <a:r>
              <a:rPr lang="en-AU" sz="2400" b="1" dirty="0" smtClean="0"/>
              <a:t>indications </a:t>
            </a:r>
            <a:r>
              <a:rPr lang="en-AU" sz="2400" b="1" dirty="0"/>
              <a:t>of comprehension issues?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Responses </a:t>
            </a:r>
            <a:r>
              <a:rPr lang="en-US" sz="2000" dirty="0"/>
              <a:t>showing only a superficial engagement with the task</a:t>
            </a:r>
            <a:endParaRPr lang="en-AU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Responses consistent with a different (but related) question </a:t>
            </a:r>
            <a:r>
              <a:rPr lang="en-US" sz="2000" dirty="0" smtClean="0"/>
              <a:t>from the </a:t>
            </a:r>
            <a:r>
              <a:rPr lang="en-US" sz="2000" dirty="0"/>
              <a:t>one being </a:t>
            </a:r>
            <a:r>
              <a:rPr lang="en-US" sz="2000" dirty="0" smtClean="0"/>
              <a:t>asked</a:t>
            </a:r>
          </a:p>
          <a:p>
            <a:pPr marL="342000" lvl="1">
              <a:buFont typeface="Arial" pitchFamily="34" charset="0"/>
              <a:buChar char="•"/>
            </a:pPr>
            <a:r>
              <a:rPr lang="en-AU" sz="2400" b="1" dirty="0" smtClean="0">
                <a:ea typeface="+mn-ea"/>
                <a:cs typeface="+mn-cs"/>
              </a:rPr>
              <a:t>What strategies can be adopted?</a:t>
            </a:r>
            <a:endParaRPr lang="en-US" sz="2400" b="1" dirty="0" smtClean="0"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Ask yourself </a:t>
            </a:r>
            <a:r>
              <a:rPr lang="en-US" sz="2000" i="1" dirty="0" smtClean="0"/>
              <a:t>“what do I have to find out or show?”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Draw a diagram</a:t>
            </a:r>
            <a:endParaRPr lang="en-AU" sz="2000" dirty="0" smtClean="0"/>
          </a:p>
          <a:p>
            <a:pPr lvl="1">
              <a:spcAft>
                <a:spcPts val="600"/>
              </a:spcAft>
            </a:pPr>
            <a:r>
              <a:rPr lang="en-AU" sz="2000" dirty="0" smtClean="0"/>
              <a:t>Restate the problem in your own words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2167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600"/>
            <a:ext cx="7772400" cy="1143000"/>
          </a:xfrm>
        </p:spPr>
        <p:txBody>
          <a:bodyPr/>
          <a:lstStyle/>
          <a:p>
            <a:r>
              <a:rPr lang="en-AU" dirty="0"/>
              <a:t>Transformation </a:t>
            </a:r>
            <a:r>
              <a:rPr lang="en-AU" dirty="0" smtClean="0"/>
              <a:t>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9200"/>
            <a:ext cx="7772400" cy="4953600"/>
          </a:xfrm>
        </p:spPr>
        <p:txBody>
          <a:bodyPr/>
          <a:lstStyle/>
          <a:p>
            <a:pPr lvl="0"/>
            <a:r>
              <a:rPr lang="en-AU" sz="2400" b="1" dirty="0"/>
              <a:t>What are likely </a:t>
            </a:r>
            <a:r>
              <a:rPr lang="en-AU" sz="2400" b="1" dirty="0" smtClean="0"/>
              <a:t>indications </a:t>
            </a:r>
            <a:r>
              <a:rPr lang="en-AU" sz="2400" b="1" dirty="0"/>
              <a:t>of transformation </a:t>
            </a:r>
            <a:r>
              <a:rPr lang="en-AU" sz="2400" b="1" dirty="0" smtClean="0"/>
              <a:t>issues?</a:t>
            </a:r>
            <a:endParaRPr lang="en-US" sz="2400" b="1" dirty="0" smtClean="0"/>
          </a:p>
          <a:p>
            <a:pPr lvl="1">
              <a:spcAft>
                <a:spcPts val="600"/>
              </a:spcAft>
            </a:pPr>
            <a:r>
              <a:rPr lang="en-US" sz="2000" dirty="0" smtClean="0"/>
              <a:t>Responses </a:t>
            </a:r>
            <a:r>
              <a:rPr lang="en-US" sz="2000" dirty="0"/>
              <a:t>consistent with a different (but related) question </a:t>
            </a:r>
            <a:r>
              <a:rPr lang="en-US" sz="2000" dirty="0" smtClean="0"/>
              <a:t>from the </a:t>
            </a:r>
            <a:r>
              <a:rPr lang="en-US" sz="2000" dirty="0"/>
              <a:t>one being </a:t>
            </a:r>
            <a:r>
              <a:rPr lang="en-US" sz="2000" dirty="0" smtClean="0"/>
              <a:t>asked</a:t>
            </a:r>
            <a:endParaRPr lang="en-AU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Responses consistent with the right numbers being used </a:t>
            </a:r>
            <a:r>
              <a:rPr lang="en-US" sz="2000" dirty="0" smtClean="0"/>
              <a:t>but with </a:t>
            </a:r>
            <a:r>
              <a:rPr lang="en-US" sz="2000" dirty="0"/>
              <a:t>the wrong operations (or in the wrong order</a:t>
            </a:r>
            <a:r>
              <a:rPr lang="en-US" sz="2000" dirty="0" smtClean="0"/>
              <a:t>)</a:t>
            </a:r>
          </a:p>
          <a:p>
            <a:pPr marL="342000" lvl="1">
              <a:buFont typeface="Arial" pitchFamily="34" charset="0"/>
              <a:buChar char="•"/>
            </a:pPr>
            <a:r>
              <a:rPr lang="en-AU" sz="2400" b="1" dirty="0" smtClean="0"/>
              <a:t>What strategies can be adopted</a:t>
            </a:r>
            <a:r>
              <a:rPr lang="en-AU" sz="2400" dirty="0" smtClean="0"/>
              <a:t>?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Guess and check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Make a list or table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Look for a pattern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Make the numbers simpler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Experiment or act it out</a:t>
            </a:r>
          </a:p>
          <a:p>
            <a:pPr lvl="1"/>
            <a:endParaRPr lang="en-AU" sz="2000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97811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399"/>
            <a:ext cx="7772400" cy="809847"/>
          </a:xfrm>
        </p:spPr>
        <p:txBody>
          <a:bodyPr/>
          <a:lstStyle/>
          <a:p>
            <a:r>
              <a:rPr lang="en-AU" dirty="0"/>
              <a:t>Process and Skill </a:t>
            </a:r>
            <a:r>
              <a:rPr lang="en-AU" dirty="0" smtClean="0"/>
              <a:t>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432" y="1773865"/>
            <a:ext cx="7772400" cy="4074042"/>
          </a:xfrm>
        </p:spPr>
        <p:txBody>
          <a:bodyPr/>
          <a:lstStyle/>
          <a:p>
            <a:r>
              <a:rPr lang="en-AU" sz="2400" b="1" dirty="0"/>
              <a:t>What are likely </a:t>
            </a:r>
            <a:r>
              <a:rPr lang="en-AU" sz="2400" b="1" dirty="0" smtClean="0"/>
              <a:t>indications </a:t>
            </a:r>
            <a:r>
              <a:rPr lang="en-AU" sz="2400" b="1" dirty="0"/>
              <a:t>of process issues</a:t>
            </a:r>
            <a:r>
              <a:rPr lang="en-AU" sz="2400" b="1" dirty="0" smtClean="0"/>
              <a:t>?</a:t>
            </a:r>
            <a:endParaRPr lang="en-AU" sz="2400" b="1" dirty="0"/>
          </a:p>
          <a:p>
            <a:pPr lvl="1">
              <a:spcAft>
                <a:spcPts val="600"/>
              </a:spcAft>
            </a:pPr>
            <a:r>
              <a:rPr lang="en-US" sz="2000" dirty="0"/>
              <a:t>Arithmetic errors</a:t>
            </a:r>
            <a:endParaRPr lang="en-AU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Procedural errors</a:t>
            </a:r>
            <a:endParaRPr lang="en-AU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Incomplete </a:t>
            </a:r>
            <a:r>
              <a:rPr lang="en-US" sz="2000" dirty="0" smtClean="0"/>
              <a:t>solutions</a:t>
            </a:r>
          </a:p>
          <a:p>
            <a:r>
              <a:rPr lang="en-AU" sz="2400" b="1" dirty="0"/>
              <a:t>What </a:t>
            </a:r>
            <a:r>
              <a:rPr lang="en-AU" sz="2400" b="1" dirty="0" smtClean="0"/>
              <a:t>strategies can be adopted?</a:t>
            </a:r>
            <a:endParaRPr lang="en-AU" sz="2400" b="1" dirty="0"/>
          </a:p>
          <a:p>
            <a:pPr lvl="1">
              <a:spcAft>
                <a:spcPts val="600"/>
              </a:spcAft>
            </a:pPr>
            <a:r>
              <a:rPr lang="en-AU" sz="2000" dirty="0" smtClean="0"/>
              <a:t>Be patient: most problems are not solved quickly, nor on the first attempt</a:t>
            </a:r>
          </a:p>
          <a:p>
            <a:pPr lvl="1">
              <a:spcAft>
                <a:spcPts val="600"/>
              </a:spcAft>
            </a:pPr>
            <a:r>
              <a:rPr lang="en-AU" sz="2000" dirty="0" smtClean="0"/>
              <a:t>Be persistent: do not allow yourself to become discouraged</a:t>
            </a:r>
          </a:p>
          <a:p>
            <a:pPr lvl="1">
              <a:spcAft>
                <a:spcPts val="600"/>
              </a:spcAft>
            </a:pPr>
            <a:r>
              <a:rPr lang="en-AU" sz="2000" dirty="0" smtClean="0"/>
              <a:t>If one approach isn’t working try a different one</a:t>
            </a:r>
            <a:endParaRPr lang="en-AU" sz="2000" dirty="0"/>
          </a:p>
          <a:p>
            <a:pPr lvl="1"/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035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8793" y="1235946"/>
            <a:ext cx="8784976" cy="2471895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Teaching the ‘N’ in LLN:</a:t>
            </a:r>
            <a:br>
              <a:rPr lang="en-A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A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en-A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A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 webinar for Adult Learning Australia</a:t>
            </a:r>
            <a:br>
              <a:rPr lang="en-A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A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26 July 2013</a:t>
            </a:r>
            <a:endParaRPr lang="en-AU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385186"/>
            <a:ext cx="8208912" cy="1780117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rgbClr val="FFFFFF"/>
                </a:solidFill>
              </a:rPr>
              <a:t>Jim Spithill – Test developer, ACER</a:t>
            </a:r>
          </a:p>
          <a:p>
            <a:pPr algn="r"/>
            <a:r>
              <a:rPr lang="en-US" sz="2400" dirty="0" smtClean="0">
                <a:solidFill>
                  <a:srgbClr val="7030A0"/>
                </a:solidFill>
                <a:hlinkClick r:id="rId2"/>
              </a:rPr>
              <a:t>James.Spithill@acer.edu.au</a:t>
            </a:r>
            <a:endParaRPr lang="en-US" sz="24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63" y="914398"/>
            <a:ext cx="7772400" cy="777949"/>
          </a:xfrm>
        </p:spPr>
        <p:txBody>
          <a:bodyPr/>
          <a:lstStyle/>
          <a:p>
            <a:r>
              <a:rPr lang="en-AU" dirty="0"/>
              <a:t>Encoding </a:t>
            </a:r>
            <a:r>
              <a:rPr lang="en-AU" dirty="0" smtClean="0"/>
              <a:t>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432" y="1720702"/>
            <a:ext cx="7772400" cy="4419600"/>
          </a:xfrm>
        </p:spPr>
        <p:txBody>
          <a:bodyPr/>
          <a:lstStyle/>
          <a:p>
            <a:r>
              <a:rPr lang="en-AU" sz="2400" b="1" dirty="0"/>
              <a:t>What are likely </a:t>
            </a:r>
            <a:r>
              <a:rPr lang="en-AU" sz="2400" b="1" dirty="0" smtClean="0"/>
              <a:t>indications </a:t>
            </a:r>
            <a:r>
              <a:rPr lang="en-AU" sz="2400" b="1" dirty="0"/>
              <a:t>of encoding issues?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Incomplete </a:t>
            </a:r>
            <a:r>
              <a:rPr lang="en-US" sz="2000" dirty="0"/>
              <a:t>solutions</a:t>
            </a:r>
            <a:endParaRPr lang="en-AU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Responses that require some mathematical skill but which don’t answer the question </a:t>
            </a:r>
            <a:r>
              <a:rPr lang="en-US" sz="2000" dirty="0" smtClean="0"/>
              <a:t>asked</a:t>
            </a:r>
          </a:p>
          <a:p>
            <a:pPr marL="342000" lvl="1">
              <a:buFont typeface="Arial" pitchFamily="34" charset="0"/>
              <a:buChar char="•"/>
            </a:pPr>
            <a:r>
              <a:rPr lang="en-AU" sz="2400" b="1" dirty="0" smtClean="0">
                <a:solidFill>
                  <a:srgbClr val="C00000"/>
                </a:solidFill>
                <a:ea typeface="+mn-ea"/>
                <a:cs typeface="+mn-cs"/>
              </a:rPr>
              <a:t>Final checklist for the learner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Does the answer make sense?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Have I answered the question fully?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Could I have done this problem by a different or easier method?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What do I need to remember about these types of problems so that I get them right next time?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16249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4351"/>
            <a:ext cx="7772400" cy="679101"/>
          </a:xfrm>
        </p:spPr>
        <p:txBody>
          <a:bodyPr/>
          <a:lstStyle/>
          <a:p>
            <a:r>
              <a:rPr lang="en-AU" dirty="0" smtClean="0"/>
              <a:t>Webinar 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55" y="1587637"/>
            <a:ext cx="7772400" cy="477206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 smtClean="0"/>
              <a:t>International perspectives on Numeracy: OECD and PIACC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Australian responses: ALLS and ACSF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Numeracy in the ACSF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Ordinary and mathematical English</a:t>
            </a:r>
          </a:p>
          <a:p>
            <a:pPr>
              <a:spcAft>
                <a:spcPts val="600"/>
              </a:spcAft>
            </a:pPr>
            <a:r>
              <a:rPr lang="en-AU" sz="3200" dirty="0" smtClean="0">
                <a:ea typeface="+mn-ea"/>
                <a:cs typeface="+mn-cs"/>
              </a:rPr>
              <a:t>Actively engaging the L’s in LLN to support the N: </a:t>
            </a:r>
            <a:r>
              <a:rPr lang="en-AU" dirty="0" smtClean="0"/>
              <a:t>The Newman interview model</a:t>
            </a:r>
            <a:endParaRPr lang="en-AU" sz="32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Numeracy?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526" y="2165932"/>
            <a:ext cx="7772400" cy="175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96" y="945223"/>
            <a:ext cx="7772400" cy="744020"/>
          </a:xfrm>
        </p:spPr>
        <p:txBody>
          <a:bodyPr/>
          <a:lstStyle/>
          <a:p>
            <a:r>
              <a:rPr lang="en-AU" dirty="0" smtClean="0"/>
              <a:t>International developments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348" y="1706366"/>
            <a:ext cx="7772400" cy="44992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 smtClean="0"/>
              <a:t>The OECD has been promoting the importance of numeracy:</a:t>
            </a:r>
          </a:p>
          <a:p>
            <a:pPr lvl="1">
              <a:spcAft>
                <a:spcPts val="600"/>
              </a:spcAft>
            </a:pPr>
            <a:r>
              <a:rPr lang="en-AU" dirty="0" smtClean="0"/>
              <a:t>Economic</a:t>
            </a:r>
          </a:p>
          <a:p>
            <a:pPr lvl="1">
              <a:spcAft>
                <a:spcPts val="600"/>
              </a:spcAft>
            </a:pPr>
            <a:r>
              <a:rPr lang="en-AU" dirty="0" smtClean="0"/>
              <a:t>Social</a:t>
            </a:r>
          </a:p>
          <a:p>
            <a:pPr lvl="1">
              <a:spcAft>
                <a:spcPts val="600"/>
              </a:spcAft>
            </a:pPr>
            <a:r>
              <a:rPr lang="en-AU" dirty="0" smtClean="0"/>
              <a:t>Personal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PIAAC results later this year will show where Australia stands in relation to 26 countries.</a:t>
            </a:r>
          </a:p>
          <a:p>
            <a:pPr lvl="1"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96" y="904351"/>
            <a:ext cx="7772400" cy="679101"/>
          </a:xfrm>
        </p:spPr>
        <p:txBody>
          <a:bodyPr/>
          <a:lstStyle/>
          <a:p>
            <a:pPr algn="l"/>
            <a:r>
              <a:rPr lang="en-AU" sz="3600" dirty="0" smtClean="0"/>
              <a:t>Numeracy items need L&amp;L</a:t>
            </a:r>
            <a:endParaRPr lang="en-A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68" t="17635" r="26610" b="35049"/>
          <a:stretch>
            <a:fillRect/>
          </a:stretch>
        </p:blipFill>
        <p:spPr bwMode="auto">
          <a:xfrm>
            <a:off x="709818" y="1618010"/>
            <a:ext cx="7822451" cy="463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44545"/>
            <a:ext cx="7772400" cy="598714"/>
          </a:xfrm>
        </p:spPr>
        <p:txBody>
          <a:bodyPr/>
          <a:lstStyle/>
          <a:p>
            <a:r>
              <a:rPr lang="en-AU" sz="3200" dirty="0" smtClean="0"/>
              <a:t>The data and the response need L&amp;L</a:t>
            </a:r>
            <a:endParaRPr lang="en-A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67" t="20250" r="17615" b="28594"/>
          <a:stretch>
            <a:fillRect/>
          </a:stretch>
        </p:blipFill>
        <p:spPr bwMode="auto">
          <a:xfrm>
            <a:off x="944545" y="1527349"/>
            <a:ext cx="8060922" cy="451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8" y="986319"/>
            <a:ext cx="7772400" cy="744020"/>
          </a:xfrm>
        </p:spPr>
        <p:txBody>
          <a:bodyPr/>
          <a:lstStyle/>
          <a:p>
            <a:r>
              <a:rPr lang="en-AU" dirty="0" smtClean="0"/>
              <a:t>Australian situation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824" y="2321209"/>
            <a:ext cx="7772400" cy="242224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sz="2800" dirty="0" smtClean="0"/>
              <a:t>The ALLS survey of 2006 was a wake-up call: half the adult population are at Levels 1 or 2 in numeracy, whereas Level 3 is considered the minimum for successfully functioning in society.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66336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8ADB8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1166</Words>
  <Application>Microsoft Macintosh PowerPoint</Application>
  <PresentationFormat>On-screen Show (4:3)</PresentationFormat>
  <Paragraphs>173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</vt:lpstr>
      <vt:lpstr>PowerPoint Presentation</vt:lpstr>
      <vt:lpstr>PowerPoint Presentation</vt:lpstr>
      <vt:lpstr>Teaching the ‘N’ in LLN:  A webinar for Adult Learning Australia 26 July 2013</vt:lpstr>
      <vt:lpstr>Webinar outline</vt:lpstr>
      <vt:lpstr>What is Numeracy?</vt:lpstr>
      <vt:lpstr>International developments</vt:lpstr>
      <vt:lpstr>Numeracy items need L&amp;L</vt:lpstr>
      <vt:lpstr>The data and the response need L&amp;L</vt:lpstr>
      <vt:lpstr>Australian situation</vt:lpstr>
      <vt:lpstr>PowerPoint Presentation</vt:lpstr>
      <vt:lpstr>PowerPoint Presentation</vt:lpstr>
      <vt:lpstr>PowerPoint Presentation</vt:lpstr>
      <vt:lpstr>Numeracy in the ACSF</vt:lpstr>
      <vt:lpstr>ACSF Numeracy Indicators</vt:lpstr>
      <vt:lpstr>PowerPoint Presentation</vt:lpstr>
      <vt:lpstr>PowerPoint Presentation</vt:lpstr>
      <vt:lpstr>In summary, the numeracy task is to:</vt:lpstr>
      <vt:lpstr>Ordinary and mathematical English</vt:lpstr>
      <vt:lpstr>Ordinary and mathematical English</vt:lpstr>
      <vt:lpstr>Newman’s Error Analysis</vt:lpstr>
      <vt:lpstr>Basic structure</vt:lpstr>
      <vt:lpstr>Basic structure: 5 stages</vt:lpstr>
      <vt:lpstr>PowerPoint Presentation</vt:lpstr>
      <vt:lpstr>Tutor’s interview technique</vt:lpstr>
      <vt:lpstr>PowerPoint Presentation</vt:lpstr>
      <vt:lpstr>Reading and decoding issues</vt:lpstr>
      <vt:lpstr>Comprehension issues</vt:lpstr>
      <vt:lpstr>Transformation issues</vt:lpstr>
      <vt:lpstr>Process and Skill issues</vt:lpstr>
      <vt:lpstr>Encoding issues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Catherine Devlin</cp:lastModifiedBy>
  <cp:revision>156</cp:revision>
  <dcterms:created xsi:type="dcterms:W3CDTF">2003-07-07T05:02:44Z</dcterms:created>
  <dcterms:modified xsi:type="dcterms:W3CDTF">2013-07-26T04:25:05Z</dcterms:modified>
</cp:coreProperties>
</file>