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65" r:id="rId2"/>
    <p:sldId id="256" r:id="rId3"/>
    <p:sldId id="258" r:id="rId4"/>
    <p:sldId id="263" r:id="rId5"/>
    <p:sldId id="264" r:id="rId6"/>
    <p:sldId id="257" r:id="rId7"/>
    <p:sldId id="260" r:id="rId8"/>
    <p:sldId id="261" r:id="rId9"/>
    <p:sldId id="262" r:id="rId10"/>
  </p:sldIdLst>
  <p:sldSz cx="9144000" cy="6858000" type="screen4x3"/>
  <p:notesSz cx="6669088" cy="9896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75" autoAdjust="0"/>
  </p:normalViewPr>
  <p:slideViewPr>
    <p:cSldViewPr>
      <p:cViewPr varScale="1">
        <p:scale>
          <a:sx n="75" d="100"/>
          <a:sy n="75" d="100"/>
        </p:scale>
        <p:origin x="-872"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9" d="100"/>
          <a:sy n="79" d="100"/>
        </p:scale>
        <p:origin x="-3318" y="-84"/>
      </p:cViewPr>
      <p:guideLst>
        <p:guide orient="horz" pos="3117"/>
        <p:guide pos="2101"/>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482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4824"/>
          </a:xfrm>
          <a:prstGeom prst="rect">
            <a:avLst/>
          </a:prstGeom>
        </p:spPr>
        <p:txBody>
          <a:bodyPr vert="horz" lIns="91440" tIns="45720" rIns="91440" bIns="45720" rtlCol="0"/>
          <a:lstStyle>
            <a:lvl1pPr algn="r">
              <a:defRPr sz="1200"/>
            </a:lvl1pPr>
          </a:lstStyle>
          <a:p>
            <a:fld id="{9959E794-A743-431F-850D-0CA47B3F5A27}" type="datetimeFigureOut">
              <a:rPr lang="en-AU" smtClean="0"/>
              <a:t>19/04/13</a:t>
            </a:fld>
            <a:endParaRPr lang="en-AU"/>
          </a:p>
        </p:txBody>
      </p:sp>
      <p:sp>
        <p:nvSpPr>
          <p:cNvPr id="4" name="Slide Image Placeholder 3"/>
          <p:cNvSpPr>
            <a:spLocks noGrp="1" noRot="1" noChangeAspect="1"/>
          </p:cNvSpPr>
          <p:nvPr>
            <p:ph type="sldImg" idx="2"/>
          </p:nvPr>
        </p:nvSpPr>
        <p:spPr>
          <a:xfrm>
            <a:off x="862013" y="742950"/>
            <a:ext cx="4945062" cy="37099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00826"/>
            <a:ext cx="5335270" cy="44534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99934"/>
            <a:ext cx="2889938" cy="49482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399934"/>
            <a:ext cx="2889938" cy="494824"/>
          </a:xfrm>
          <a:prstGeom prst="rect">
            <a:avLst/>
          </a:prstGeom>
        </p:spPr>
        <p:txBody>
          <a:bodyPr vert="horz" lIns="91440" tIns="45720" rIns="91440" bIns="45720" rtlCol="0" anchor="b"/>
          <a:lstStyle>
            <a:lvl1pPr algn="r">
              <a:defRPr sz="1200"/>
            </a:lvl1pPr>
          </a:lstStyle>
          <a:p>
            <a:fld id="{EFB4ACE6-F5D9-438D-9CAA-F38EB95DB53F}" type="slidenum">
              <a:rPr lang="en-AU" smtClean="0"/>
              <a:t>‹#›</a:t>
            </a:fld>
            <a:endParaRPr lang="en-AU"/>
          </a:p>
        </p:txBody>
      </p:sp>
    </p:spTree>
    <p:extLst>
      <p:ext uri="{BB962C8B-B14F-4D97-AF65-F5344CB8AC3E}">
        <p14:creationId xmlns:p14="http://schemas.microsoft.com/office/powerpoint/2010/main" val="414447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Sue was </a:t>
            </a:r>
            <a:r>
              <a:rPr lang="en-AU" dirty="0"/>
              <a:t>appointed to the position of Chief Executive Officer of the Workers’ Educational Association of South Australia.  The WEA is the largest provider of adult education in South Australia offering over 1800 courses with in excess of </a:t>
            </a:r>
            <a:r>
              <a:rPr lang="en-AU" dirty="0" smtClean="0"/>
              <a:t>25,000 </a:t>
            </a:r>
            <a:r>
              <a:rPr lang="en-AU" dirty="0"/>
              <a:t>enrolments per year</a:t>
            </a:r>
            <a:r>
              <a:rPr lang="en-AU" dirty="0" smtClean="0"/>
              <a:t>.</a:t>
            </a:r>
          </a:p>
          <a:p>
            <a:endParaRPr lang="en-AU" dirty="0"/>
          </a:p>
          <a:p>
            <a:r>
              <a:rPr lang="en-AU" dirty="0"/>
              <a:t>With over 25 years experience in the adult community education sector she has been involved in many exciting and innovative programs which have included: capacity building of Community and Neighbourhood Houses in SA, Community based Language, Literacy and Numeracy, Community Engagement for People with a Disability, Parents Returning to Work, Youth at Risk, Mature Aged and long term unemployed. </a:t>
            </a:r>
            <a:endParaRPr lang="en-AU" dirty="0" smtClean="0"/>
          </a:p>
          <a:p>
            <a:endParaRPr lang="en-AU" dirty="0"/>
          </a:p>
          <a:p>
            <a:r>
              <a:rPr lang="en-AU" dirty="0"/>
              <a:t>Prior to commencing with the WEA Sue was the former Manager of the Adult Community Education and Community Partnerships Unit (Department of Further Education Employment Science and Technology – DFEEST). She represented the department on several state and a national committees including the MCEETYA ACE Taskforce. Since 2007, Sue has worked with the Adult Community Education Reference Group of the states Training and Skills Commission in the development and implementation of the South Australian governments Community Learning Strategy. </a:t>
            </a:r>
          </a:p>
          <a:p>
            <a:endParaRPr lang="en-AU" dirty="0"/>
          </a:p>
        </p:txBody>
      </p:sp>
      <p:sp>
        <p:nvSpPr>
          <p:cNvPr id="4" name="Slide Number Placeholder 3"/>
          <p:cNvSpPr>
            <a:spLocks noGrp="1"/>
          </p:cNvSpPr>
          <p:nvPr>
            <p:ph type="sldNum" sz="quarter" idx="10"/>
          </p:nvPr>
        </p:nvSpPr>
        <p:spPr/>
        <p:txBody>
          <a:bodyPr/>
          <a:lstStyle/>
          <a:p>
            <a:fld id="{EFB4ACE6-F5D9-438D-9CAA-F38EB95DB53F}" type="slidenum">
              <a:rPr lang="en-AU" smtClean="0"/>
              <a:t>2</a:t>
            </a:fld>
            <a:endParaRPr lang="en-AU"/>
          </a:p>
        </p:txBody>
      </p:sp>
    </p:spTree>
    <p:extLst>
      <p:ext uri="{BB962C8B-B14F-4D97-AF65-F5344CB8AC3E}">
        <p14:creationId xmlns:p14="http://schemas.microsoft.com/office/powerpoint/2010/main" val="314881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biggest secret of innovation is that anyone can do it. </a:t>
            </a:r>
          </a:p>
          <a:p>
            <a:endParaRPr lang="en-AU" dirty="0" smtClean="0"/>
          </a:p>
          <a:p>
            <a:r>
              <a:rPr lang="en-AU" dirty="0" smtClean="0"/>
              <a:t>To innovate is to introduce something new.  </a:t>
            </a:r>
          </a:p>
          <a:p>
            <a:endParaRPr lang="en-AU" dirty="0" smtClean="0"/>
          </a:p>
          <a:p>
            <a:r>
              <a:rPr lang="en-AU" dirty="0" smtClean="0"/>
              <a:t>The common trap about newness is the assumption that new means something that the universe has never seen before.  Many great innovators, have borrowed and reused ideas from the past to make whatever it is they are famous for: </a:t>
            </a:r>
          </a:p>
          <a:p>
            <a:pPr marL="171450" indent="-171450">
              <a:buFont typeface="Arial" pitchFamily="34" charset="0"/>
              <a:buChar char="•"/>
            </a:pPr>
            <a:r>
              <a:rPr lang="en-AU" dirty="0" smtClean="0"/>
              <a:t>The Wright brothers, spent hours watching brides </a:t>
            </a:r>
          </a:p>
          <a:p>
            <a:pPr marL="171450" indent="-171450">
              <a:buFont typeface="Arial" pitchFamily="34" charset="0"/>
              <a:buChar char="•"/>
            </a:pPr>
            <a:r>
              <a:rPr lang="en-AU" dirty="0" smtClean="0"/>
              <a:t>Thomas Edison di not create the concept of powered light: all those who created the concept of light with wood, wax, oil and other fuels not to mention John Swan who patented the electric light before Edison</a:t>
            </a:r>
          </a:p>
          <a:p>
            <a:pPr marL="171450" indent="-171450">
              <a:buFont typeface="Arial" pitchFamily="34" charset="0"/>
              <a:buChar char="•"/>
            </a:pPr>
            <a:r>
              <a:rPr lang="en-AU" dirty="0" smtClean="0"/>
              <a:t>Google – search tool is called a search engine, in reference to concepts of physical mechanics, not digital bits.</a:t>
            </a:r>
          </a:p>
          <a:p>
            <a:pPr marL="171450" indent="-171450">
              <a:buFont typeface="Arial" pitchFamily="34" charset="0"/>
              <a:buChar char="•"/>
            </a:pPr>
            <a:endParaRPr lang="en-AU" dirty="0"/>
          </a:p>
          <a:p>
            <a:r>
              <a:rPr lang="en-AU" dirty="0" smtClean="0"/>
              <a:t>As long as your idea, or your use of an existing idea, is new to the person you are creating it for, or applies an existing concept in a new way, you quality as an innovator from their point of view, and that’s all that matters.</a:t>
            </a:r>
          </a:p>
          <a:p>
            <a:endParaRPr lang="en-AU" dirty="0"/>
          </a:p>
          <a:p>
            <a:r>
              <a:rPr lang="en-AU" dirty="0"/>
              <a:t>	</a:t>
            </a:r>
          </a:p>
        </p:txBody>
      </p:sp>
      <p:sp>
        <p:nvSpPr>
          <p:cNvPr id="4" name="Slide Number Placeholder 3"/>
          <p:cNvSpPr>
            <a:spLocks noGrp="1"/>
          </p:cNvSpPr>
          <p:nvPr>
            <p:ph type="sldNum" sz="quarter" idx="10"/>
          </p:nvPr>
        </p:nvSpPr>
        <p:spPr/>
        <p:txBody>
          <a:bodyPr/>
          <a:lstStyle/>
          <a:p>
            <a:fld id="{EFB4ACE6-F5D9-438D-9CAA-F38EB95DB53F}" type="slidenum">
              <a:rPr lang="en-AU" smtClean="0"/>
              <a:t>3</a:t>
            </a:fld>
            <a:endParaRPr lang="en-AU"/>
          </a:p>
        </p:txBody>
      </p:sp>
    </p:spTree>
    <p:extLst>
      <p:ext uri="{BB962C8B-B14F-4D97-AF65-F5344CB8AC3E}">
        <p14:creationId xmlns:p14="http://schemas.microsoft.com/office/powerpoint/2010/main" val="112089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B4ACE6-F5D9-438D-9CAA-F38EB95DB53F}" type="slidenum">
              <a:rPr lang="en-AU" smtClean="0"/>
              <a:t>4</a:t>
            </a:fld>
            <a:endParaRPr lang="en-AU"/>
          </a:p>
        </p:txBody>
      </p:sp>
    </p:spTree>
    <p:extLst>
      <p:ext uri="{BB962C8B-B14F-4D97-AF65-F5344CB8AC3E}">
        <p14:creationId xmlns:p14="http://schemas.microsoft.com/office/powerpoint/2010/main" val="206538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Continue to offer Year long and market to existing students to re-enrol or continue on – offering the same tutor continuing. </a:t>
            </a:r>
          </a:p>
          <a:p>
            <a:endParaRPr lang="en-AU" dirty="0" smtClean="0"/>
          </a:p>
          <a:p>
            <a:r>
              <a:rPr lang="en-AU" dirty="0" smtClean="0"/>
              <a:t>Six monthly commencement (Jan – July)  Yearly long</a:t>
            </a:r>
            <a:r>
              <a:rPr lang="en-AU" baseline="0" dirty="0" smtClean="0"/>
              <a:t> course are taken up by 70% of re-enrolments, 30% new. (25% of students undertake the first year for a second time to become more familiar with language. (Classes 1.5 hours per week per term – 32 weeks Fees: $227 </a:t>
            </a:r>
            <a:endParaRPr lang="en-AU" dirty="0" smtClean="0"/>
          </a:p>
          <a:p>
            <a:endParaRPr lang="en-AU" dirty="0" smtClean="0"/>
          </a:p>
          <a:p>
            <a:r>
              <a:rPr lang="en-AU" dirty="0" smtClean="0"/>
              <a:t>Introductory courses: </a:t>
            </a:r>
          </a:p>
          <a:p>
            <a:pPr lvl="1"/>
            <a:r>
              <a:rPr lang="en-AU" dirty="0" smtClean="0">
                <a:solidFill>
                  <a:schemeClr val="tx2">
                    <a:lumMod val="75000"/>
                  </a:schemeClr>
                </a:solidFill>
              </a:rPr>
              <a:t>A little bit of language – Living French or Italian </a:t>
            </a:r>
          </a:p>
          <a:p>
            <a:pPr lvl="2"/>
            <a:r>
              <a:rPr lang="en-AU" dirty="0" smtClean="0"/>
              <a:t>Short , affordable and fun. ($44) 1 day x  4 hours </a:t>
            </a:r>
          </a:p>
          <a:p>
            <a:pPr lvl="2"/>
            <a:r>
              <a:rPr lang="en-AU" dirty="0" smtClean="0"/>
              <a:t>Discussion and word association in the classroom – then moved to a restaurant/café to put into practice. </a:t>
            </a:r>
          </a:p>
          <a:p>
            <a:pPr lvl="1"/>
            <a:r>
              <a:rPr lang="en-AU" dirty="0" smtClean="0">
                <a:solidFill>
                  <a:schemeClr val="tx2">
                    <a:lumMod val="75000"/>
                  </a:schemeClr>
                </a:solidFill>
              </a:rPr>
              <a:t>Languages for Fun and Travel </a:t>
            </a:r>
            <a:r>
              <a:rPr lang="en-AU" dirty="0" smtClean="0"/>
              <a:t>(Learn for fun or planning to travel) 10 weeks x 2 hours per week ($140) </a:t>
            </a:r>
          </a:p>
          <a:p>
            <a:endParaRPr lang="en-AU" dirty="0"/>
          </a:p>
        </p:txBody>
      </p:sp>
      <p:sp>
        <p:nvSpPr>
          <p:cNvPr id="4" name="Slide Number Placeholder 3"/>
          <p:cNvSpPr>
            <a:spLocks noGrp="1"/>
          </p:cNvSpPr>
          <p:nvPr>
            <p:ph type="sldNum" sz="quarter" idx="10"/>
          </p:nvPr>
        </p:nvSpPr>
        <p:spPr/>
        <p:txBody>
          <a:bodyPr/>
          <a:lstStyle/>
          <a:p>
            <a:fld id="{EFB4ACE6-F5D9-438D-9CAA-F38EB95DB53F}" type="slidenum">
              <a:rPr lang="en-AU" smtClean="0"/>
              <a:t>5</a:t>
            </a:fld>
            <a:endParaRPr lang="en-AU"/>
          </a:p>
        </p:txBody>
      </p:sp>
    </p:spTree>
    <p:extLst>
      <p:ext uri="{BB962C8B-B14F-4D97-AF65-F5344CB8AC3E}">
        <p14:creationId xmlns:p14="http://schemas.microsoft.com/office/powerpoint/2010/main" val="2832064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Questions: </a:t>
            </a:r>
            <a:r>
              <a:rPr lang="en-AU" baseline="0" dirty="0" smtClean="0"/>
              <a:t> </a:t>
            </a:r>
          </a:p>
          <a:p>
            <a:r>
              <a:rPr lang="en-AU" b="1" baseline="0" dirty="0" smtClean="0"/>
              <a:t>Who does it this, and how do they do it (or how can I do it) differently? </a:t>
            </a:r>
            <a:r>
              <a:rPr lang="en-AU" sz="800" baseline="0" dirty="0" smtClean="0"/>
              <a:t>(If you only know one way to do something, you’re making a big assumption. You’re netting that of the infinite ways there are to do it, the single one you know is best. </a:t>
            </a:r>
          </a:p>
          <a:p>
            <a:endParaRPr lang="en-AU" sz="800" baseline="0" dirty="0" smtClean="0"/>
          </a:p>
          <a:p>
            <a:r>
              <a:rPr lang="en-AU" dirty="0" smtClean="0"/>
              <a:t>Why is it done this way?</a:t>
            </a:r>
          </a:p>
          <a:p>
            <a:r>
              <a:rPr lang="en-AU" dirty="0" smtClean="0"/>
              <a:t>What alternatives</a:t>
            </a:r>
            <a:r>
              <a:rPr lang="en-AU" baseline="0" dirty="0" smtClean="0"/>
              <a:t> can be considered?</a:t>
            </a:r>
          </a:p>
          <a:p>
            <a:r>
              <a:rPr lang="en-AU" baseline="0" dirty="0" smtClean="0"/>
              <a:t>What idea does the new idea replace?</a:t>
            </a:r>
          </a:p>
          <a:p>
            <a:r>
              <a:rPr lang="en-AU" baseline="0" dirty="0" smtClean="0"/>
              <a:t>What are the biggest complaints with how do are doing?</a:t>
            </a:r>
          </a:p>
          <a:p>
            <a:r>
              <a:rPr lang="en-AU" baseline="0" dirty="0" smtClean="0"/>
              <a:t>What changes might make it better?</a:t>
            </a:r>
          </a:p>
          <a:p>
            <a:r>
              <a:rPr lang="en-AU" baseline="0" dirty="0" smtClean="0"/>
              <a:t>How is this done in other places, situations, cultures, venues?</a:t>
            </a:r>
          </a:p>
          <a:p>
            <a:r>
              <a:rPr lang="en-AU" baseline="0" dirty="0" smtClean="0"/>
              <a:t>What different assumptions did they make or constraints did they have?</a:t>
            </a:r>
          </a:p>
          <a:p>
            <a:r>
              <a:rPr lang="en-AU" baseline="0" dirty="0" smtClean="0"/>
              <a:t>How can I apply any of the above to what I do or want to do? </a:t>
            </a:r>
          </a:p>
          <a:p>
            <a:endParaRPr lang="en-AU" baseline="0" dirty="0" smtClean="0"/>
          </a:p>
          <a:p>
            <a:r>
              <a:rPr lang="en-AU" baseline="0" dirty="0" smtClean="0"/>
              <a:t>Brainstorming with groups of people, helps with this process. </a:t>
            </a:r>
            <a:r>
              <a:rPr lang="en-AU" dirty="0" smtClean="0"/>
              <a:t>Show the concept of existing students, tutors/educators, family and friends for feedback. </a:t>
            </a:r>
          </a:p>
          <a:p>
            <a:endParaRPr lang="en-AU" dirty="0" smtClean="0"/>
          </a:p>
          <a:p>
            <a:r>
              <a:rPr lang="en-AU" dirty="0" smtClean="0"/>
              <a:t>There is no</a:t>
            </a:r>
            <a:r>
              <a:rPr lang="en-AU" baseline="0" dirty="0" smtClean="0"/>
              <a:t> substitute for firsthand experience when creating. The unique aspect of who you are, including qualities you may not like are an asset when it comes to creative thinking. This means that the individual experience, or make something with reflections from others, enables discovered </a:t>
            </a:r>
          </a:p>
          <a:p>
            <a:r>
              <a:rPr lang="en-AU" baseline="0" dirty="0" smtClean="0"/>
              <a:t>Lessons that individuals fail to notice. </a:t>
            </a:r>
          </a:p>
          <a:p>
            <a:endParaRPr lang="en-AU" baseline="0" dirty="0" smtClean="0"/>
          </a:p>
          <a:p>
            <a:r>
              <a:rPr lang="en-AU" baseline="0" dirty="0" smtClean="0"/>
              <a:t>Remember the knowledge we have today came from curious people who not only asked questions, but were independent thinkers who were willing to do things others around them refused to try. </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EFB4ACE6-F5D9-438D-9CAA-F38EB95DB53F}" type="slidenum">
              <a:rPr lang="en-AU" smtClean="0"/>
              <a:t>6</a:t>
            </a:fld>
            <a:endParaRPr lang="en-AU"/>
          </a:p>
        </p:txBody>
      </p:sp>
    </p:spTree>
    <p:extLst>
      <p:ext uri="{BB962C8B-B14F-4D97-AF65-F5344CB8AC3E}">
        <p14:creationId xmlns:p14="http://schemas.microsoft.com/office/powerpoint/2010/main" val="291223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smtClean="0"/>
              <a:t>Try things for yourself</a:t>
            </a:r>
          </a:p>
          <a:p>
            <a:endParaRPr lang="en-AU" dirty="0" smtClean="0"/>
          </a:p>
          <a:p>
            <a:r>
              <a:rPr lang="en-AU" dirty="0" smtClean="0"/>
              <a:t>There is no</a:t>
            </a:r>
            <a:r>
              <a:rPr lang="en-AU" baseline="0" dirty="0" smtClean="0"/>
              <a:t> substitute for firsthand experience when creating. The unique aspect of who you are, including qualities you may not like are an asset when it comes to creative thinking. This means that the individual experience, or make something with reflections from others, enables discovered </a:t>
            </a:r>
          </a:p>
          <a:p>
            <a:r>
              <a:rPr lang="en-AU" baseline="0" dirty="0" smtClean="0"/>
              <a:t>Lessons that individuals fail to notice. </a:t>
            </a:r>
          </a:p>
          <a:p>
            <a:endParaRPr lang="en-AU" baseline="0" dirty="0" smtClean="0"/>
          </a:p>
          <a:p>
            <a:r>
              <a:rPr lang="en-AU" baseline="0" dirty="0" smtClean="0"/>
              <a:t>Remember the knowledge we have today came from curious people who not only asked questions, but were independent thinkers who were willing to do things others around them refused to try. </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Brainstorming with groups of people, helps with this process. </a:t>
            </a:r>
            <a:r>
              <a:rPr lang="en-AU" dirty="0" smtClean="0"/>
              <a:t>Show the concept of existing students, tutors/educators, family and friends for feedback. </a:t>
            </a:r>
          </a:p>
          <a:p>
            <a:endParaRPr lang="en-AU" dirty="0" smtClean="0"/>
          </a:p>
          <a:p>
            <a:r>
              <a:rPr lang="en-AU" b="1" dirty="0" smtClean="0"/>
              <a:t>Try, Learn and Try Again</a:t>
            </a:r>
          </a:p>
          <a:p>
            <a:r>
              <a:rPr lang="en-AU" b="0" dirty="0" smtClean="0"/>
              <a:t>Don’t expect success the first time around.</a:t>
            </a:r>
            <a:r>
              <a:rPr lang="en-AU" b="0" baseline="0" dirty="0" smtClean="0"/>
              <a:t> The bigger the innovation the greater the risk and work there is: </a:t>
            </a:r>
            <a:r>
              <a:rPr lang="en-AU" b="0" baseline="0" dirty="0" err="1" smtClean="0"/>
              <a:t>ie</a:t>
            </a:r>
            <a:r>
              <a:rPr lang="en-AU" b="0" baseline="0" dirty="0" smtClean="0"/>
              <a:t> making innovative cookies is one thing, but changing the way people think or work is bigger. </a:t>
            </a:r>
          </a:p>
          <a:p>
            <a:endParaRPr lang="en-AU" b="0" dirty="0"/>
          </a:p>
        </p:txBody>
      </p:sp>
      <p:sp>
        <p:nvSpPr>
          <p:cNvPr id="4" name="Slide Number Placeholder 3"/>
          <p:cNvSpPr>
            <a:spLocks noGrp="1"/>
          </p:cNvSpPr>
          <p:nvPr>
            <p:ph type="sldNum" sz="quarter" idx="10"/>
          </p:nvPr>
        </p:nvSpPr>
        <p:spPr/>
        <p:txBody>
          <a:bodyPr/>
          <a:lstStyle/>
          <a:p>
            <a:fld id="{EFB4ACE6-F5D9-438D-9CAA-F38EB95DB53F}" type="slidenum">
              <a:rPr lang="en-AU" smtClean="0"/>
              <a:t>7</a:t>
            </a:fld>
            <a:endParaRPr lang="en-AU"/>
          </a:p>
        </p:txBody>
      </p:sp>
    </p:spTree>
    <p:extLst>
      <p:ext uri="{BB962C8B-B14F-4D97-AF65-F5344CB8AC3E}">
        <p14:creationId xmlns:p14="http://schemas.microsoft.com/office/powerpoint/2010/main" val="2912234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Marketing Template </a:t>
            </a:r>
          </a:p>
          <a:p>
            <a:pPr marL="228600" indent="-228600">
              <a:buAutoNum type="arabicPeriod"/>
            </a:pPr>
            <a:r>
              <a:rPr lang="en-AU" b="1" dirty="0" smtClean="0"/>
              <a:t>Goals</a:t>
            </a:r>
            <a:r>
              <a:rPr lang="en-AU" b="1" baseline="0" dirty="0" smtClean="0"/>
              <a:t> – What you need to accomplish </a:t>
            </a:r>
          </a:p>
          <a:p>
            <a:pPr marL="685800" lvl="1" indent="-228600">
              <a:buFont typeface="Arial" pitchFamily="34" charset="0"/>
              <a:buChar char="•"/>
            </a:pPr>
            <a:r>
              <a:rPr lang="en-AU" b="1" baseline="0" dirty="0" smtClean="0"/>
              <a:t>What are your organisations main 1-3 goals and marketing goals </a:t>
            </a:r>
            <a:r>
              <a:rPr lang="en-AU" baseline="0" dirty="0" smtClean="0"/>
              <a:t>(how can marketing contribute to achieving organisational goals </a:t>
            </a:r>
          </a:p>
          <a:p>
            <a:pPr marL="228600" lvl="0" indent="-228600">
              <a:buAutoNum type="arabicPeriod"/>
            </a:pPr>
            <a:r>
              <a:rPr lang="en-AU" b="1" baseline="0" dirty="0" smtClean="0"/>
              <a:t>Benchmarks</a:t>
            </a:r>
            <a:r>
              <a:rPr lang="en-AU" baseline="0" dirty="0" smtClean="0"/>
              <a:t> – </a:t>
            </a:r>
            <a:r>
              <a:rPr lang="en-AU" b="1" baseline="0" dirty="0" smtClean="0"/>
              <a:t>what are 3 – 5 concrete, specific and measurable</a:t>
            </a:r>
            <a:r>
              <a:rPr lang="en-AU" baseline="0" dirty="0" smtClean="0"/>
              <a:t> (when </a:t>
            </a:r>
            <a:r>
              <a:rPr lang="en-AU" baseline="0" dirty="0" err="1" smtClean="0"/>
              <a:t>poss</a:t>
            </a:r>
            <a:r>
              <a:rPr lang="en-AU" baseline="0" dirty="0" smtClean="0"/>
              <a:t>) steps to complete en rout to achievement. </a:t>
            </a:r>
          </a:p>
          <a:p>
            <a:pPr marL="228600" lvl="0" indent="-228600">
              <a:buAutoNum type="arabicPeriod"/>
            </a:pPr>
            <a:r>
              <a:rPr lang="en-AU" b="1" baseline="0" dirty="0" smtClean="0"/>
              <a:t>Situational Analysis </a:t>
            </a:r>
            <a:r>
              <a:rPr lang="en-AU" baseline="0" dirty="0" smtClean="0"/>
              <a:t>– the conditions inside and outside your organisation</a:t>
            </a:r>
          </a:p>
          <a:p>
            <a:pPr marL="685800" lvl="1" indent="-228600">
              <a:buFont typeface="Arial" pitchFamily="34" charset="0"/>
              <a:buChar char="•"/>
            </a:pPr>
            <a:r>
              <a:rPr lang="en-AU" b="1" baseline="0" dirty="0" smtClean="0"/>
              <a:t>What is the environment in which you are working </a:t>
            </a:r>
            <a:r>
              <a:rPr lang="en-AU" baseline="0" dirty="0" smtClean="0"/>
              <a:t>– whose next door, around the corner, what’s new and on the market?</a:t>
            </a:r>
          </a:p>
          <a:p>
            <a:pPr marL="228600" lvl="0" indent="-228600">
              <a:buFont typeface="+mj-lt"/>
              <a:buAutoNum type="arabicPeriod"/>
            </a:pPr>
            <a:r>
              <a:rPr lang="en-AU" b="1" baseline="0" dirty="0" smtClean="0"/>
              <a:t>Target audiences and Segments </a:t>
            </a:r>
          </a:p>
          <a:p>
            <a:pPr marL="685800" lvl="1" indent="-228600">
              <a:buFont typeface="Arial" pitchFamily="34" charset="0"/>
              <a:buChar char="•"/>
            </a:pPr>
            <a:r>
              <a:rPr lang="en-AU" b="1" baseline="0" dirty="0" smtClean="0"/>
              <a:t>Who are the 1-3 top target groups you need to engage</a:t>
            </a:r>
            <a:r>
              <a:rPr lang="en-AU" baseline="0" dirty="0" smtClean="0"/>
              <a:t>. How do they break out into segments (with shared perspectives, habits and wants) so you know how to connect with them.  </a:t>
            </a:r>
            <a:r>
              <a:rPr lang="en-AU" sz="1100" i="1" baseline="0" dirty="0" err="1" smtClean="0"/>
              <a:t>ie</a:t>
            </a:r>
            <a:r>
              <a:rPr lang="en-AU" sz="1100" i="1" baseline="0" dirty="0" smtClean="0"/>
              <a:t> Baby Boomers, Gen Y. </a:t>
            </a:r>
          </a:p>
          <a:p>
            <a:pPr marL="228600" lvl="0" indent="-228600">
              <a:buFont typeface="+mj-lt"/>
              <a:buAutoNum type="arabicPeriod"/>
            </a:pPr>
            <a:r>
              <a:rPr lang="en-AU" sz="1100" b="1" i="0" baseline="0" dirty="0" smtClean="0"/>
              <a:t>Call to Action – What you want you target audience to do? </a:t>
            </a:r>
            <a:r>
              <a:rPr lang="en-AU" sz="1100" b="0" i="0" baseline="0" dirty="0" smtClean="0"/>
              <a:t>Be Specific – enrol now, ring now, sign up.</a:t>
            </a:r>
          </a:p>
          <a:p>
            <a:pPr marL="685800" lvl="1" indent="-228600">
              <a:buFont typeface="Arial" pitchFamily="34" charset="0"/>
              <a:buChar char="•"/>
            </a:pPr>
            <a:r>
              <a:rPr lang="en-AU" sz="1100" b="1" i="0" baseline="0" dirty="0" smtClean="0"/>
              <a:t>Frame the message </a:t>
            </a:r>
            <a:r>
              <a:rPr lang="en-AU" sz="1100" b="0" i="0" baseline="0" dirty="0" smtClean="0"/>
              <a:t>– what’s in it for them? </a:t>
            </a:r>
          </a:p>
          <a:p>
            <a:pPr marL="685800" lvl="1" indent="-228600">
              <a:buFont typeface="Arial" pitchFamily="34" charset="0"/>
              <a:buChar char="•"/>
            </a:pPr>
            <a:r>
              <a:rPr lang="en-AU" sz="1100" b="1" i="0" baseline="0" dirty="0" smtClean="0"/>
              <a:t>Barriers</a:t>
            </a:r>
            <a:r>
              <a:rPr lang="en-AU" sz="1100" b="0" i="0" baseline="0" dirty="0" smtClean="0"/>
              <a:t> – what challenges do you face in motivating or engaging? What’s going to be difficult?</a:t>
            </a:r>
          </a:p>
          <a:p>
            <a:pPr marL="228600" lvl="0" indent="-228600">
              <a:buFont typeface="+mj-lt"/>
              <a:buAutoNum type="arabicPeriod"/>
            </a:pPr>
            <a:r>
              <a:rPr lang="en-AU" sz="1100" b="1" i="0" baseline="0" dirty="0" smtClean="0"/>
              <a:t>Strategies </a:t>
            </a:r>
            <a:r>
              <a:rPr lang="en-AU" sz="1100" b="0" i="0" baseline="0" dirty="0" smtClean="0"/>
              <a:t>– how can you best motivate your target audiences to act? </a:t>
            </a:r>
          </a:p>
          <a:p>
            <a:pPr marL="228600" lvl="0" indent="-228600">
              <a:buFont typeface="+mj-lt"/>
              <a:buAutoNum type="arabicPeriod"/>
            </a:pPr>
            <a:r>
              <a:rPr lang="en-AU" sz="1100" b="1" i="0" baseline="0" dirty="0" smtClean="0"/>
              <a:t>Tactics </a:t>
            </a:r>
            <a:r>
              <a:rPr lang="en-AU" sz="1100" b="0" i="0" baseline="0" dirty="0" smtClean="0"/>
              <a:t>– how to connect your org with target audiences via these strategies – nitty gritty</a:t>
            </a:r>
          </a:p>
          <a:p>
            <a:pPr marL="685800" lvl="1" indent="-228600">
              <a:buFont typeface="Arial" pitchFamily="34" charset="0"/>
              <a:buChar char="•"/>
            </a:pPr>
            <a:r>
              <a:rPr lang="en-AU" sz="1100" b="1" i="0" baseline="0" dirty="0" smtClean="0"/>
              <a:t>Resources </a:t>
            </a:r>
            <a:r>
              <a:rPr lang="en-AU" sz="1100" b="0" i="0" baseline="0" dirty="0" smtClean="0"/>
              <a:t>(staff – time, funding, social capital – board members, volunteers, hours per week, training (employ the right people with the right skills)</a:t>
            </a:r>
          </a:p>
          <a:p>
            <a:pPr marL="685800" lvl="1" indent="-228600">
              <a:buFont typeface="Arial" pitchFamily="34" charset="0"/>
              <a:buChar char="•"/>
            </a:pPr>
            <a:r>
              <a:rPr lang="en-AU" sz="1100" b="1" i="0" baseline="0" dirty="0" smtClean="0"/>
              <a:t>Budget</a:t>
            </a:r>
            <a:r>
              <a:rPr lang="en-AU" sz="1100" b="0" i="0" baseline="0" dirty="0" smtClean="0"/>
              <a:t> – How much be clear and stick to the plan/budget</a:t>
            </a:r>
          </a:p>
          <a:p>
            <a:pPr marL="228600" lvl="0" indent="-228600">
              <a:buFont typeface="+mj-lt"/>
              <a:buAutoNum type="arabicPeriod"/>
            </a:pPr>
            <a:r>
              <a:rPr lang="en-AU" sz="1100" b="0" i="0" baseline="0" dirty="0" smtClean="0"/>
              <a:t>Step-by-Step – Start with a 90 day plan, extend to six months,12 months – 3 years</a:t>
            </a:r>
          </a:p>
          <a:p>
            <a:pPr marL="685800" lvl="1" indent="-228600">
              <a:buFont typeface="Arial" pitchFamily="34" charset="0"/>
              <a:buChar char="•"/>
            </a:pPr>
            <a:r>
              <a:rPr lang="en-AU" sz="1100" b="0" i="0" baseline="0" dirty="0" smtClean="0"/>
              <a:t>How to roll out the program? What are the immediate steps to take once you have an approved plan? </a:t>
            </a:r>
          </a:p>
          <a:p>
            <a:pPr marL="685800" lvl="1" indent="-228600">
              <a:buFont typeface="+mj-lt"/>
              <a:buAutoNum type="arabicPeriod"/>
            </a:pPr>
            <a:endParaRPr lang="en-AU" sz="1100" b="0" i="0" baseline="0" dirty="0" smtClean="0"/>
          </a:p>
          <a:p>
            <a:pPr marL="228600" lvl="0" indent="-228600">
              <a:buFont typeface="+mj-lt"/>
              <a:buAutoNum type="arabicPeriod"/>
            </a:pPr>
            <a:endParaRPr lang="en-AU" sz="1100" b="0" i="0" baseline="0" dirty="0" smtClean="0"/>
          </a:p>
          <a:p>
            <a:pPr marL="685800" lvl="1" indent="-228600">
              <a:buFont typeface="Arial" pitchFamily="34" charset="0"/>
              <a:buChar char="•"/>
            </a:pPr>
            <a:endParaRPr lang="en-AU" sz="1100" b="1" i="0" baseline="0" dirty="0" smtClean="0"/>
          </a:p>
          <a:p>
            <a:pPr marL="685800" lvl="1" indent="-228600">
              <a:buFont typeface="Arial" pitchFamily="34" charset="0"/>
              <a:buChar char="•"/>
            </a:pPr>
            <a:endParaRPr lang="en-AU" baseline="0" dirty="0" smtClean="0"/>
          </a:p>
          <a:p>
            <a:pPr marL="228600" lvl="0" indent="-228600">
              <a:buAutoNum type="arabicPeriod"/>
            </a:pPr>
            <a:endParaRPr lang="en-AU" baseline="0" dirty="0" smtClean="0"/>
          </a:p>
          <a:p>
            <a:pPr marL="228600" lvl="0" indent="-228600">
              <a:buAutoNum type="arabicPeriod"/>
            </a:pPr>
            <a:endParaRPr lang="en-AU" dirty="0"/>
          </a:p>
        </p:txBody>
      </p:sp>
      <p:sp>
        <p:nvSpPr>
          <p:cNvPr id="4" name="Slide Number Placeholder 3"/>
          <p:cNvSpPr>
            <a:spLocks noGrp="1"/>
          </p:cNvSpPr>
          <p:nvPr>
            <p:ph type="sldNum" sz="quarter" idx="10"/>
          </p:nvPr>
        </p:nvSpPr>
        <p:spPr/>
        <p:txBody>
          <a:bodyPr/>
          <a:lstStyle/>
          <a:p>
            <a:fld id="{EFB4ACE6-F5D9-438D-9CAA-F38EB95DB53F}" type="slidenum">
              <a:rPr lang="en-AU" smtClean="0"/>
              <a:t>8</a:t>
            </a:fld>
            <a:endParaRPr lang="en-AU"/>
          </a:p>
        </p:txBody>
      </p:sp>
    </p:spTree>
    <p:extLst>
      <p:ext uri="{BB962C8B-B14F-4D97-AF65-F5344CB8AC3E}">
        <p14:creationId xmlns:p14="http://schemas.microsoft.com/office/powerpoint/2010/main" val="2409551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Staff – </a:t>
            </a:r>
            <a:r>
              <a:rPr lang="en-AU" dirty="0" smtClean="0"/>
              <a:t>those that are Managers and Administrators – issues – improvement,</a:t>
            </a:r>
            <a:r>
              <a:rPr lang="en-AU" baseline="0" dirty="0" smtClean="0"/>
              <a:t> efficiencies. </a:t>
            </a:r>
          </a:p>
          <a:p>
            <a:endParaRPr lang="en-AU" baseline="0" dirty="0" smtClean="0"/>
          </a:p>
          <a:p>
            <a:r>
              <a:rPr lang="en-AU" b="1" baseline="0" dirty="0" smtClean="0"/>
              <a:t>Student </a:t>
            </a:r>
            <a:r>
              <a:rPr lang="en-AU" baseline="0" dirty="0" smtClean="0"/>
              <a:t>– overall program/course; content; delivery; environment. </a:t>
            </a:r>
          </a:p>
          <a:p>
            <a:endParaRPr lang="en-AU" baseline="0" dirty="0" smtClean="0"/>
          </a:p>
          <a:p>
            <a:r>
              <a:rPr lang="en-AU" b="1" baseline="0" dirty="0" smtClean="0"/>
              <a:t>Tutor</a:t>
            </a:r>
            <a:r>
              <a:rPr lang="en-AU" baseline="0" dirty="0" smtClean="0"/>
              <a:t> – engagement; delivery; environment; students.  (Feedback to tutor from overall evaluation for improvements)</a:t>
            </a:r>
          </a:p>
          <a:p>
            <a:endParaRPr lang="en-AU" baseline="0" dirty="0" smtClean="0"/>
          </a:p>
          <a:p>
            <a:r>
              <a:rPr lang="en-AU" dirty="0" smtClean="0"/>
              <a:t>Online</a:t>
            </a:r>
            <a:r>
              <a:rPr lang="en-AU" baseline="0" dirty="0" smtClean="0"/>
              <a:t> anonymous on the overall course – per individual course or all if more than one delivered over the term/year</a:t>
            </a:r>
          </a:p>
          <a:p>
            <a:endParaRPr lang="en-AU" baseline="0" dirty="0" smtClean="0"/>
          </a:p>
          <a:p>
            <a:r>
              <a:rPr lang="en-AU" baseline="0" dirty="0" smtClean="0"/>
              <a:t>Continuously improvement for new delivery – rename; advertising content – delivery for reach target audience. </a:t>
            </a:r>
          </a:p>
          <a:p>
            <a:endParaRPr lang="en-AU" baseline="0" dirty="0" smtClean="0"/>
          </a:p>
          <a:p>
            <a:r>
              <a:rPr lang="en-AU" baseline="0" dirty="0" smtClean="0"/>
              <a:t>  </a:t>
            </a:r>
          </a:p>
          <a:p>
            <a:r>
              <a:rPr lang="en-AU" baseline="0" dirty="0" smtClean="0"/>
              <a:t>	</a:t>
            </a:r>
            <a:endParaRPr lang="en-AU" dirty="0"/>
          </a:p>
        </p:txBody>
      </p:sp>
      <p:sp>
        <p:nvSpPr>
          <p:cNvPr id="4" name="Slide Number Placeholder 3"/>
          <p:cNvSpPr>
            <a:spLocks noGrp="1"/>
          </p:cNvSpPr>
          <p:nvPr>
            <p:ph type="sldNum" sz="quarter" idx="10"/>
          </p:nvPr>
        </p:nvSpPr>
        <p:spPr/>
        <p:txBody>
          <a:bodyPr/>
          <a:lstStyle/>
          <a:p>
            <a:fld id="{EFB4ACE6-F5D9-438D-9CAA-F38EB95DB53F}" type="slidenum">
              <a:rPr lang="en-AU" smtClean="0"/>
              <a:t>9</a:t>
            </a:fld>
            <a:endParaRPr lang="en-AU"/>
          </a:p>
        </p:txBody>
      </p:sp>
    </p:spTree>
    <p:extLst>
      <p:ext uri="{BB962C8B-B14F-4D97-AF65-F5344CB8AC3E}">
        <p14:creationId xmlns:p14="http://schemas.microsoft.com/office/powerpoint/2010/main" val="350476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9AFD516-8267-47CD-9C62-CB9BB16F669B}" type="datetimeFigureOut">
              <a:rPr lang="en-AU" smtClean="0"/>
              <a:t>19/04/13</a:t>
            </a:fld>
            <a:endParaRPr lang="en-AU"/>
          </a:p>
        </p:txBody>
      </p:sp>
      <p:sp>
        <p:nvSpPr>
          <p:cNvPr id="8" name="Slide Number Placeholder 7"/>
          <p:cNvSpPr>
            <a:spLocks noGrp="1"/>
          </p:cNvSpPr>
          <p:nvPr>
            <p:ph type="sldNum" sz="quarter" idx="11"/>
          </p:nvPr>
        </p:nvSpPr>
        <p:spPr/>
        <p:txBody>
          <a:bodyPr/>
          <a:lstStyle/>
          <a:p>
            <a:fld id="{193E3839-5E3C-45F3-86DB-64886C3A964D}" type="slidenum">
              <a:rPr lang="en-AU" smtClean="0"/>
              <a:t>‹#›</a:t>
            </a:fld>
            <a:endParaRPr lang="en-AU"/>
          </a:p>
        </p:txBody>
      </p:sp>
      <p:sp>
        <p:nvSpPr>
          <p:cNvPr id="9" name="Footer Placeholder 8"/>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FD516-8267-47CD-9C62-CB9BB16F669B}" type="datetimeFigureOut">
              <a:rPr lang="en-AU" smtClean="0"/>
              <a:t>19/04/13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3E3839-5E3C-45F3-86DB-64886C3A964D}"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FD516-8267-47CD-9C62-CB9BB16F669B}" type="datetimeFigureOut">
              <a:rPr lang="en-AU" smtClean="0"/>
              <a:t>19/04/13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3E3839-5E3C-45F3-86DB-64886C3A964D}"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AFD516-8267-47CD-9C62-CB9BB16F669B}" type="datetimeFigureOut">
              <a:rPr lang="en-AU" smtClean="0"/>
              <a:t>19/04/13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3E3839-5E3C-45F3-86DB-64886C3A964D}"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AFD516-8267-47CD-9C62-CB9BB16F669B}" type="datetimeFigureOut">
              <a:rPr lang="en-AU" smtClean="0"/>
              <a:t>19/04/13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3E3839-5E3C-45F3-86DB-64886C3A964D}"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AFD516-8267-47CD-9C62-CB9BB16F669B}" type="datetimeFigureOut">
              <a:rPr lang="en-AU" smtClean="0"/>
              <a:t>19/04/13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3E3839-5E3C-45F3-86DB-64886C3A964D}" type="slidenum">
              <a:rPr lang="en-AU" smtClean="0"/>
              <a:t>‹#›</a:t>
            </a:fld>
            <a:endParaRPr lang="en-AU"/>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9AFD516-8267-47CD-9C62-CB9BB16F669B}" type="datetimeFigureOut">
              <a:rPr lang="en-AU" smtClean="0"/>
              <a:t>19/04/13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3E3839-5E3C-45F3-86DB-64886C3A964D}" type="slidenum">
              <a:rPr lang="en-AU" smtClean="0"/>
              <a:t>‹#›</a:t>
            </a:fld>
            <a:endParaRPr lang="en-AU"/>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AFD516-8267-47CD-9C62-CB9BB16F669B}" type="datetimeFigureOut">
              <a:rPr lang="en-AU" smtClean="0"/>
              <a:t>19/04/13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3E3839-5E3C-45F3-86DB-64886C3A964D}"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FD516-8267-47CD-9C62-CB9BB16F669B}" type="datetimeFigureOut">
              <a:rPr lang="en-AU" smtClean="0"/>
              <a:t>19/04/13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3E3839-5E3C-45F3-86DB-64886C3A964D}"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FD516-8267-47CD-9C62-CB9BB16F669B}" type="datetimeFigureOut">
              <a:rPr lang="en-AU" smtClean="0"/>
              <a:t>19/04/13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3E3839-5E3C-45F3-86DB-64886C3A964D}"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FD516-8267-47CD-9C62-CB9BB16F669B}" type="datetimeFigureOut">
              <a:rPr lang="en-AU" smtClean="0"/>
              <a:t>19/04/13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3E3839-5E3C-45F3-86DB-64886C3A964D}"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9AFD516-8267-47CD-9C62-CB9BB16F669B}" type="datetimeFigureOut">
              <a:rPr lang="en-AU" smtClean="0"/>
              <a:t>19/04/13</a:t>
            </a:fld>
            <a:endParaRPr lang="en-AU"/>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193E3839-5E3C-45F3-86DB-64886C3A964D}" type="slidenum">
              <a:rPr lang="en-AU" smtClean="0"/>
              <a:t>‹#›</a:t>
            </a:fld>
            <a:endParaRPr lang="en-AU"/>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A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Audio_che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age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852936"/>
            <a:ext cx="4345568" cy="3026560"/>
          </a:xfrm>
          <a:prstGeom prst="rect">
            <a:avLst/>
          </a:prstGeom>
        </p:spPr>
      </p:pic>
      <p:cxnSp>
        <p:nvCxnSpPr>
          <p:cNvPr id="8" name="Straight Arrow Connector 7"/>
          <p:cNvCxnSpPr/>
          <p:nvPr/>
        </p:nvCxnSpPr>
        <p:spPr>
          <a:xfrm>
            <a:off x="6516216" y="2420888"/>
            <a:ext cx="108012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220072" y="1700808"/>
            <a:ext cx="2232248" cy="738664"/>
          </a:xfrm>
          <a:prstGeom prst="rect">
            <a:avLst/>
          </a:prstGeom>
          <a:noFill/>
        </p:spPr>
        <p:txBody>
          <a:bodyPr wrap="square" rtlCol="0">
            <a:spAutoFit/>
          </a:bodyPr>
          <a:lstStyle/>
          <a:p>
            <a:r>
              <a:rPr lang="en-US" sz="1400" b="1" dirty="0" smtClean="0">
                <a:solidFill>
                  <a:schemeClr val="bg2"/>
                </a:solidFill>
              </a:rPr>
              <a:t>CLICK ONCE TO TALK. CLICK AGAIN TO TURN OFF</a:t>
            </a:r>
            <a:endParaRPr lang="en-US" sz="1400" b="1" dirty="0">
              <a:solidFill>
                <a:schemeClr val="bg2"/>
              </a:solidFill>
            </a:endParaRPr>
          </a:p>
        </p:txBody>
      </p:sp>
    </p:spTree>
    <p:extLst>
      <p:ext uri="{BB962C8B-B14F-4D97-AF65-F5344CB8AC3E}">
        <p14:creationId xmlns:p14="http://schemas.microsoft.com/office/powerpoint/2010/main" val="131147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20688"/>
            <a:ext cx="7315200" cy="4490961"/>
          </a:xfrm>
        </p:spPr>
        <p:txBody>
          <a:bodyPr>
            <a:noAutofit/>
          </a:bodyPr>
          <a:lstStyle/>
          <a:p>
            <a:r>
              <a:rPr lang="en-AU" sz="2800" b="1" dirty="0" smtClean="0"/>
              <a:t>Developing new and </a:t>
            </a:r>
            <a:r>
              <a:rPr lang="en-AU" sz="2800" b="1" smtClean="0"/>
              <a:t>innovative non-formal </a:t>
            </a:r>
            <a:r>
              <a:rPr lang="en-AU" sz="2800" b="1" dirty="0" smtClean="0"/>
              <a:t>programs </a:t>
            </a:r>
            <a:endParaRPr lang="en-AU" sz="2800" b="1" dirty="0"/>
          </a:p>
        </p:txBody>
      </p:sp>
      <p:sp>
        <p:nvSpPr>
          <p:cNvPr id="3" name="Subtitle 2"/>
          <p:cNvSpPr>
            <a:spLocks noGrp="1"/>
          </p:cNvSpPr>
          <p:nvPr>
            <p:ph type="subTitle" idx="1"/>
          </p:nvPr>
        </p:nvSpPr>
        <p:spPr/>
        <p:txBody>
          <a:bodyPr>
            <a:normAutofit/>
          </a:bodyPr>
          <a:lstStyle/>
          <a:p>
            <a:r>
              <a:rPr lang="en-AU" sz="1600" dirty="0" smtClean="0"/>
              <a:t>Sue Ross </a:t>
            </a:r>
          </a:p>
          <a:p>
            <a:r>
              <a:rPr lang="en-AU" sz="1600" dirty="0" smtClean="0"/>
              <a:t>Chief Executive Officer </a:t>
            </a:r>
          </a:p>
          <a:p>
            <a:r>
              <a:rPr lang="en-AU" sz="1600" dirty="0" smtClean="0"/>
              <a:t>WEA of SA </a:t>
            </a:r>
            <a:r>
              <a:rPr lang="en-AU" sz="1600" dirty="0" err="1" smtClean="0"/>
              <a:t>Inc</a:t>
            </a:r>
            <a:endParaRPr lang="en-AU" sz="16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548679"/>
            <a:ext cx="2376264" cy="31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71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7315200" cy="1154097"/>
          </a:xfrm>
        </p:spPr>
        <p:txBody>
          <a:bodyPr>
            <a:normAutofit/>
          </a:bodyPr>
          <a:lstStyle/>
          <a:p>
            <a:r>
              <a:rPr lang="en-AU" sz="2400" b="1" dirty="0"/>
              <a:t>Developing new and innovative non-formal programs </a:t>
            </a:r>
            <a:endParaRPr lang="en-AU" sz="2400" dirty="0"/>
          </a:p>
        </p:txBody>
      </p:sp>
      <p:sp>
        <p:nvSpPr>
          <p:cNvPr id="3" name="Content Placeholder 2"/>
          <p:cNvSpPr>
            <a:spLocks noGrp="1"/>
          </p:cNvSpPr>
          <p:nvPr>
            <p:ph idx="1"/>
          </p:nvPr>
        </p:nvSpPr>
        <p:spPr>
          <a:xfrm>
            <a:off x="914400" y="1916833"/>
            <a:ext cx="7474024" cy="4392528"/>
          </a:xfrm>
        </p:spPr>
        <p:txBody>
          <a:bodyPr>
            <a:normAutofit/>
          </a:bodyPr>
          <a:lstStyle/>
          <a:p>
            <a:endParaRPr lang="en-AU" sz="2400" b="1" dirty="0" smtClean="0"/>
          </a:p>
          <a:p>
            <a:r>
              <a:rPr lang="en-AU" sz="2400" b="1" dirty="0" smtClean="0"/>
              <a:t>What is innovation – How to innovate right now?</a:t>
            </a:r>
          </a:p>
          <a:p>
            <a:pPr marL="320040" lvl="1" indent="0">
              <a:buNone/>
            </a:pPr>
            <a:endParaRPr lang="en-AU" sz="2000" b="1" dirty="0"/>
          </a:p>
          <a:p>
            <a:r>
              <a:rPr lang="en-AU" sz="2400" b="1" dirty="0" smtClean="0"/>
              <a:t>Examples </a:t>
            </a:r>
          </a:p>
          <a:p>
            <a:endParaRPr lang="en-AU" sz="2400" b="1" dirty="0"/>
          </a:p>
          <a:p>
            <a:r>
              <a:rPr lang="en-AU" sz="2400" b="1" dirty="0" smtClean="0"/>
              <a:t>Marketing </a:t>
            </a:r>
          </a:p>
          <a:p>
            <a:pPr lvl="1"/>
            <a:endParaRPr lang="en-AU" sz="2200" b="1" dirty="0"/>
          </a:p>
          <a:p>
            <a:r>
              <a:rPr lang="en-AU" sz="2400" b="1" dirty="0" smtClean="0"/>
              <a:t>Evaluation</a:t>
            </a:r>
          </a:p>
          <a:p>
            <a:pPr marL="45720" indent="0">
              <a:buNone/>
            </a:pP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284984"/>
            <a:ext cx="2016224" cy="287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0157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315200" cy="1154097"/>
          </a:xfrm>
        </p:spPr>
        <p:txBody>
          <a:bodyPr/>
          <a:lstStyle/>
          <a:p>
            <a:r>
              <a:rPr lang="en-AU" dirty="0" smtClean="0"/>
              <a:t>Example - Italian</a:t>
            </a:r>
            <a:endParaRPr lang="en-AU" dirty="0"/>
          </a:p>
        </p:txBody>
      </p:sp>
      <p:sp>
        <p:nvSpPr>
          <p:cNvPr id="3" name="Content Placeholder 2"/>
          <p:cNvSpPr>
            <a:spLocks noGrp="1"/>
          </p:cNvSpPr>
          <p:nvPr>
            <p:ph idx="1"/>
          </p:nvPr>
        </p:nvSpPr>
        <p:spPr>
          <a:xfrm>
            <a:off x="914400" y="1916833"/>
            <a:ext cx="7315200" cy="4392528"/>
          </a:xfrm>
        </p:spPr>
        <p:txBody>
          <a:bodyPr/>
          <a:lstStyle/>
          <a:p>
            <a:r>
              <a:rPr lang="en-AU" sz="2400" dirty="0" smtClean="0"/>
              <a:t>Italian - Year Long Language courses (Year 1,2,3)</a:t>
            </a:r>
          </a:p>
          <a:p>
            <a:pPr marL="45720" indent="0">
              <a:buNone/>
            </a:pPr>
            <a:r>
              <a:rPr lang="en-AU" dirty="0" smtClean="0"/>
              <a:t> </a:t>
            </a:r>
          </a:p>
          <a:p>
            <a:r>
              <a:rPr lang="en-AU" sz="2400" dirty="0" smtClean="0"/>
              <a:t>Issues: </a:t>
            </a:r>
          </a:p>
          <a:p>
            <a:pPr lvl="1"/>
            <a:r>
              <a:rPr lang="en-AU" dirty="0" smtClean="0"/>
              <a:t>high demand </a:t>
            </a:r>
          </a:p>
          <a:p>
            <a:pPr lvl="1"/>
            <a:r>
              <a:rPr lang="en-AU" dirty="0" smtClean="0"/>
              <a:t>not all classes full</a:t>
            </a:r>
          </a:p>
          <a:p>
            <a:pPr lvl="1"/>
            <a:r>
              <a:rPr lang="en-AU" dirty="0" smtClean="0"/>
              <a:t>high drop out rate </a:t>
            </a:r>
          </a:p>
          <a:p>
            <a:pPr lvl="1"/>
            <a:r>
              <a:rPr lang="en-AU" dirty="0" smtClean="0"/>
              <a:t> feedback too much content, too high level</a:t>
            </a:r>
          </a:p>
          <a:p>
            <a:pPr lvl="1"/>
            <a:endParaRPr lang="en-AU" dirty="0" smtClean="0"/>
          </a:p>
          <a:p>
            <a:endParaRPr lang="en-AU" dirty="0"/>
          </a:p>
        </p:txBody>
      </p:sp>
    </p:spTree>
    <p:extLst>
      <p:ext uri="{BB962C8B-B14F-4D97-AF65-F5344CB8AC3E}">
        <p14:creationId xmlns:p14="http://schemas.microsoft.com/office/powerpoint/2010/main" val="5696246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2"/>
            <a:ext cx="7315200" cy="1154097"/>
          </a:xfrm>
        </p:spPr>
        <p:txBody>
          <a:bodyPr/>
          <a:lstStyle/>
          <a:p>
            <a:r>
              <a:rPr lang="en-AU" dirty="0" smtClean="0"/>
              <a:t>Italian language</a:t>
            </a:r>
            <a:endParaRPr lang="en-AU" dirty="0"/>
          </a:p>
        </p:txBody>
      </p:sp>
      <p:sp>
        <p:nvSpPr>
          <p:cNvPr id="3" name="Content Placeholder 2"/>
          <p:cNvSpPr>
            <a:spLocks noGrp="1"/>
          </p:cNvSpPr>
          <p:nvPr>
            <p:ph idx="1"/>
          </p:nvPr>
        </p:nvSpPr>
        <p:spPr>
          <a:xfrm>
            <a:off x="914400" y="1772817"/>
            <a:ext cx="7315200" cy="4536544"/>
          </a:xfrm>
        </p:spPr>
        <p:txBody>
          <a:bodyPr/>
          <a:lstStyle/>
          <a:p>
            <a:r>
              <a:rPr lang="en-AU" dirty="0" smtClean="0"/>
              <a:t>Continue to offer Year long and market to existing students to re-enrol or continue on – offering the same tutor continuing. </a:t>
            </a:r>
          </a:p>
          <a:p>
            <a:r>
              <a:rPr lang="en-AU" dirty="0" smtClean="0"/>
              <a:t>Six monthly commencement (Jan – July)</a:t>
            </a:r>
          </a:p>
          <a:p>
            <a:endParaRPr lang="en-AU" dirty="0"/>
          </a:p>
          <a:p>
            <a:r>
              <a:rPr lang="en-AU" dirty="0" smtClean="0"/>
              <a:t>Introductory courses: </a:t>
            </a:r>
          </a:p>
          <a:p>
            <a:pPr lvl="1"/>
            <a:r>
              <a:rPr lang="en-AU" dirty="0" smtClean="0">
                <a:solidFill>
                  <a:schemeClr val="tx2">
                    <a:lumMod val="75000"/>
                  </a:schemeClr>
                </a:solidFill>
              </a:rPr>
              <a:t>A little bit of language – Living French or Italian </a:t>
            </a:r>
          </a:p>
          <a:p>
            <a:pPr lvl="2"/>
            <a:r>
              <a:rPr lang="en-AU" dirty="0" smtClean="0"/>
              <a:t>Short , affordable and fun. ($44) 1 day x  4 hours </a:t>
            </a:r>
          </a:p>
          <a:p>
            <a:pPr lvl="2"/>
            <a:r>
              <a:rPr lang="en-AU" dirty="0" smtClean="0"/>
              <a:t>Discussion and word association in the classroom – then moved to a restaurant/café to put into practice. </a:t>
            </a:r>
          </a:p>
          <a:p>
            <a:pPr lvl="1"/>
            <a:r>
              <a:rPr lang="en-AU" dirty="0" smtClean="0">
                <a:solidFill>
                  <a:schemeClr val="tx2">
                    <a:lumMod val="75000"/>
                  </a:schemeClr>
                </a:solidFill>
              </a:rPr>
              <a:t>Languages for Fun and Travel </a:t>
            </a:r>
            <a:endParaRPr lang="en-AU" dirty="0"/>
          </a:p>
          <a:p>
            <a:pPr lvl="2"/>
            <a:r>
              <a:rPr lang="en-AU" dirty="0" smtClean="0"/>
              <a:t>Learn for fun or planning to travel</a:t>
            </a:r>
          </a:p>
          <a:p>
            <a:pPr lvl="2"/>
            <a:r>
              <a:rPr lang="en-AU" dirty="0" smtClean="0"/>
              <a:t> 10 weeks x 2 hours per week ($140) </a:t>
            </a:r>
          </a:p>
          <a:p>
            <a:pPr lvl="1"/>
            <a:endParaRPr lang="en-AU" dirty="0" smtClean="0"/>
          </a:p>
          <a:p>
            <a:pPr lvl="2"/>
            <a:endParaRPr lang="en-AU" dirty="0" smtClean="0"/>
          </a:p>
          <a:p>
            <a:pPr marL="731520" lvl="3" indent="0">
              <a:buNone/>
            </a:pPr>
            <a:endParaRPr lang="en-AU" dirty="0"/>
          </a:p>
        </p:txBody>
      </p:sp>
    </p:spTree>
    <p:extLst>
      <p:ext uri="{BB962C8B-B14F-4D97-AF65-F5344CB8AC3E}">
        <p14:creationId xmlns:p14="http://schemas.microsoft.com/office/powerpoint/2010/main" val="14879437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315200" cy="1154097"/>
          </a:xfrm>
        </p:spPr>
        <p:txBody>
          <a:bodyPr/>
          <a:lstStyle/>
          <a:p>
            <a:r>
              <a:rPr lang="en-AU" dirty="0" smtClean="0"/>
              <a:t>How to innovate right now</a:t>
            </a:r>
            <a:endParaRPr lang="en-AU" dirty="0"/>
          </a:p>
        </p:txBody>
      </p:sp>
      <p:sp>
        <p:nvSpPr>
          <p:cNvPr id="3" name="Content Placeholder 2"/>
          <p:cNvSpPr>
            <a:spLocks noGrp="1"/>
          </p:cNvSpPr>
          <p:nvPr>
            <p:ph idx="1"/>
          </p:nvPr>
        </p:nvSpPr>
        <p:spPr>
          <a:xfrm>
            <a:off x="755576" y="1844824"/>
            <a:ext cx="7474024" cy="4536503"/>
          </a:xfrm>
        </p:spPr>
        <p:txBody>
          <a:bodyPr>
            <a:normAutofit fontScale="85000" lnSpcReduction="10000"/>
          </a:bodyPr>
          <a:lstStyle/>
          <a:p>
            <a:pPr rtl="0" eaLnBrk="1" latinLnBrk="0" hangingPunct="1"/>
            <a:r>
              <a:rPr lang="en-AU" sz="2300" i="1" kern="1200" dirty="0" smtClean="0">
                <a:solidFill>
                  <a:schemeClr val="tx1"/>
                </a:solidFill>
                <a:effectLst/>
                <a:latin typeface="+mn-lt"/>
                <a:ea typeface="+mn-ea"/>
                <a:cs typeface="+mn-cs"/>
              </a:rPr>
              <a:t>Ask Questions </a:t>
            </a:r>
          </a:p>
          <a:p>
            <a:pPr rtl="0" eaLnBrk="1" latinLnBrk="0" hangingPunct="1"/>
            <a:endParaRPr lang="en-AU" sz="2000" i="1" kern="1200" dirty="0" smtClean="0">
              <a:solidFill>
                <a:schemeClr val="tx1"/>
              </a:solidFill>
              <a:effectLst/>
              <a:latin typeface="+mn-lt"/>
              <a:ea typeface="+mn-ea"/>
              <a:cs typeface="+mn-cs"/>
            </a:endParaRPr>
          </a:p>
          <a:p>
            <a:pPr lvl="1"/>
            <a:r>
              <a:rPr lang="en-AU" sz="1900" dirty="0"/>
              <a:t>Who does it this, and how do they do it (or how can I do it) differently</a:t>
            </a:r>
            <a:r>
              <a:rPr lang="en-AU" sz="1900" dirty="0" smtClean="0"/>
              <a:t>?</a:t>
            </a:r>
          </a:p>
          <a:p>
            <a:pPr lvl="1"/>
            <a:r>
              <a:rPr lang="en-AU" sz="1900" dirty="0"/>
              <a:t>Why is it done this way?</a:t>
            </a:r>
          </a:p>
          <a:p>
            <a:pPr lvl="1"/>
            <a:r>
              <a:rPr lang="en-AU" sz="1900" dirty="0"/>
              <a:t>What alternatives can be considered?</a:t>
            </a:r>
          </a:p>
          <a:p>
            <a:pPr lvl="1"/>
            <a:r>
              <a:rPr lang="en-AU" sz="1900" dirty="0"/>
              <a:t>What idea does the new idea replace?</a:t>
            </a:r>
          </a:p>
          <a:p>
            <a:pPr lvl="1"/>
            <a:r>
              <a:rPr lang="en-AU" sz="1900" dirty="0"/>
              <a:t>What are the biggest complaints with how do are doing?</a:t>
            </a:r>
          </a:p>
          <a:p>
            <a:pPr lvl="1"/>
            <a:r>
              <a:rPr lang="en-AU" sz="1900" dirty="0"/>
              <a:t>What changes might make it better?</a:t>
            </a:r>
          </a:p>
          <a:p>
            <a:pPr lvl="1"/>
            <a:r>
              <a:rPr lang="en-AU" sz="1900" dirty="0"/>
              <a:t>How is this done in other places, situations, cultures, venues?</a:t>
            </a:r>
          </a:p>
          <a:p>
            <a:pPr lvl="1"/>
            <a:r>
              <a:rPr lang="en-AU" sz="1900" dirty="0"/>
              <a:t>What different assumptions did they make or constraints did they have?</a:t>
            </a:r>
          </a:p>
          <a:p>
            <a:pPr lvl="1"/>
            <a:r>
              <a:rPr lang="en-AU" sz="1900" dirty="0"/>
              <a:t>How can I apply any of the above to what I do or want to do? </a:t>
            </a:r>
          </a:p>
          <a:p>
            <a:pPr marL="320040" lvl="1" indent="0">
              <a:buNone/>
            </a:pPr>
            <a:r>
              <a:rPr lang="en-AU" dirty="0" smtClean="0"/>
              <a:t> </a:t>
            </a:r>
            <a:endParaRPr lang="en-AU" sz="1800" dirty="0" smtClean="0">
              <a:effectLst/>
            </a:endParaRPr>
          </a:p>
          <a:p>
            <a:endParaRPr lang="en-AU" dirty="0"/>
          </a:p>
          <a:p>
            <a:endParaRPr lang="en-AU" dirty="0" smtClean="0"/>
          </a:p>
          <a:p>
            <a:r>
              <a:rPr lang="en-AU" sz="2100" i="1" dirty="0" smtClean="0"/>
              <a:t>The common trap about newness is the assumption that new means something the universe has never seen before.  </a:t>
            </a:r>
          </a:p>
          <a:p>
            <a:endParaRPr lang="en-AU" dirty="0"/>
          </a:p>
        </p:txBody>
      </p:sp>
    </p:spTree>
    <p:extLst>
      <p:ext uri="{BB962C8B-B14F-4D97-AF65-F5344CB8AC3E}">
        <p14:creationId xmlns:p14="http://schemas.microsoft.com/office/powerpoint/2010/main" val="9406980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315200" cy="1154097"/>
          </a:xfrm>
        </p:spPr>
        <p:txBody>
          <a:bodyPr/>
          <a:lstStyle/>
          <a:p>
            <a:r>
              <a:rPr lang="en-AU" dirty="0" smtClean="0"/>
              <a:t>How to innovate right now</a:t>
            </a:r>
            <a:endParaRPr lang="en-AU" dirty="0"/>
          </a:p>
        </p:txBody>
      </p:sp>
      <p:sp>
        <p:nvSpPr>
          <p:cNvPr id="3" name="Content Placeholder 2"/>
          <p:cNvSpPr>
            <a:spLocks noGrp="1"/>
          </p:cNvSpPr>
          <p:nvPr>
            <p:ph idx="1"/>
          </p:nvPr>
        </p:nvSpPr>
        <p:spPr>
          <a:xfrm>
            <a:off x="755576" y="1844825"/>
            <a:ext cx="7474024" cy="4464536"/>
          </a:xfrm>
        </p:spPr>
        <p:txBody>
          <a:bodyPr/>
          <a:lstStyle/>
          <a:p>
            <a:pPr rtl="0" eaLnBrk="1" latinLnBrk="0" hangingPunct="1"/>
            <a:r>
              <a:rPr lang="en-AU" sz="3200" b="1" dirty="0" smtClean="0">
                <a:effectLst/>
              </a:rPr>
              <a:t>Try things for yourself </a:t>
            </a:r>
          </a:p>
          <a:p>
            <a:pPr lvl="1"/>
            <a:r>
              <a:rPr lang="en-AU" i="1" dirty="0" smtClean="0"/>
              <a:t>Experiment with a sample </a:t>
            </a:r>
          </a:p>
          <a:p>
            <a:pPr lvl="2"/>
            <a:r>
              <a:rPr lang="en-AU" i="1" dirty="0" smtClean="0"/>
              <a:t>– Winter Taster Series (2 days and 1 night offering free sample classes – 1 -1.5 hour duration – limited number per person)</a:t>
            </a:r>
          </a:p>
          <a:p>
            <a:pPr lvl="2"/>
            <a:r>
              <a:rPr lang="en-AU" i="1" dirty="0" smtClean="0"/>
              <a:t>Family open day – building on taster series </a:t>
            </a:r>
          </a:p>
          <a:p>
            <a:pPr lvl="1"/>
            <a:r>
              <a:rPr lang="en-AU" i="1" dirty="0" smtClean="0"/>
              <a:t>Build on the experience </a:t>
            </a:r>
          </a:p>
          <a:p>
            <a:pPr lvl="2"/>
            <a:r>
              <a:rPr lang="en-AU" i="1" dirty="0" smtClean="0"/>
              <a:t>Rebadge – rename  - same content – different audience</a:t>
            </a:r>
          </a:p>
          <a:p>
            <a:pPr marL="45720" indent="0" rtl="0" eaLnBrk="1" latinLnBrk="0" hangingPunct="1">
              <a:buNone/>
            </a:pPr>
            <a:endParaRPr lang="en-AU" dirty="0" smtClean="0">
              <a:effectLst/>
            </a:endParaRPr>
          </a:p>
          <a:p>
            <a:pPr rtl="0" eaLnBrk="1" latinLnBrk="0" hangingPunct="1"/>
            <a:r>
              <a:rPr lang="en-AU" sz="2800" b="1" kern="1200" dirty="0" smtClean="0">
                <a:solidFill>
                  <a:schemeClr val="tx1"/>
                </a:solidFill>
                <a:effectLst/>
              </a:rPr>
              <a:t>Try, Learn and Try Again </a:t>
            </a:r>
            <a:endParaRPr lang="en-AU" sz="2800" b="1" dirty="0" smtClean="0">
              <a:effectLst/>
            </a:endParaRPr>
          </a:p>
          <a:p>
            <a:pPr lvl="1"/>
            <a:r>
              <a:rPr lang="en-AU" i="1" dirty="0" smtClean="0"/>
              <a:t>Don’t expect success the first time -- What’s important is how you respond to failure</a:t>
            </a:r>
          </a:p>
          <a:p>
            <a:pPr lvl="2"/>
            <a:r>
              <a:rPr lang="en-AU" i="1" dirty="0" smtClean="0"/>
              <a:t>Why did it fail? What can I learn now? What will I do differently next time</a:t>
            </a:r>
            <a:r>
              <a:rPr lang="en-AU" dirty="0" smtClean="0"/>
              <a:t>? </a:t>
            </a:r>
            <a:endParaRPr lang="en-AU" dirty="0"/>
          </a:p>
        </p:txBody>
      </p:sp>
    </p:spTree>
    <p:extLst>
      <p:ext uri="{BB962C8B-B14F-4D97-AF65-F5344CB8AC3E}">
        <p14:creationId xmlns:p14="http://schemas.microsoft.com/office/powerpoint/2010/main" val="39722788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315200" cy="1154097"/>
          </a:xfrm>
        </p:spPr>
        <p:txBody>
          <a:bodyPr/>
          <a:lstStyle/>
          <a:p>
            <a:r>
              <a:rPr lang="en-AU" dirty="0" smtClean="0"/>
              <a:t>Marketing</a:t>
            </a:r>
            <a:endParaRPr lang="en-AU" dirty="0"/>
          </a:p>
        </p:txBody>
      </p:sp>
      <p:sp>
        <p:nvSpPr>
          <p:cNvPr id="3" name="Content Placeholder 2"/>
          <p:cNvSpPr>
            <a:spLocks noGrp="1"/>
          </p:cNvSpPr>
          <p:nvPr>
            <p:ph idx="1"/>
          </p:nvPr>
        </p:nvSpPr>
        <p:spPr>
          <a:xfrm>
            <a:off x="914400" y="1916833"/>
            <a:ext cx="7315200" cy="4392528"/>
          </a:xfrm>
        </p:spPr>
        <p:txBody>
          <a:bodyPr>
            <a:normAutofit lnSpcReduction="10000"/>
          </a:bodyPr>
          <a:lstStyle/>
          <a:p>
            <a:r>
              <a:rPr lang="en-AU" dirty="0" smtClean="0"/>
              <a:t>Develop a marketing strategic plan – align with Business or Strategic Plan. (short 90 days and long term)</a:t>
            </a:r>
          </a:p>
          <a:p>
            <a:pPr marL="45720" indent="0">
              <a:buNone/>
            </a:pPr>
            <a:endParaRPr lang="en-AU" dirty="0" smtClean="0"/>
          </a:p>
          <a:p>
            <a:r>
              <a:rPr lang="en-AU" dirty="0" smtClean="0"/>
              <a:t>Continuously review this against your business Mission, Vision, Goals and Strategic Objectives. </a:t>
            </a:r>
          </a:p>
          <a:p>
            <a:pPr lvl="1"/>
            <a:r>
              <a:rPr lang="en-AU" sz="1600" i="1" dirty="0" smtClean="0"/>
              <a:t>Seat of pants planning </a:t>
            </a:r>
            <a:r>
              <a:rPr lang="en-AU" sz="1600" i="1" dirty="0" err="1" smtClean="0"/>
              <a:t>vs</a:t>
            </a:r>
            <a:r>
              <a:rPr lang="en-AU" sz="1600" i="1" dirty="0" smtClean="0"/>
              <a:t> strategic planning</a:t>
            </a:r>
            <a:endParaRPr lang="en-AU" sz="2000" i="1" dirty="0" smtClean="0"/>
          </a:p>
          <a:p>
            <a:endParaRPr lang="en-AU" dirty="0"/>
          </a:p>
          <a:p>
            <a:r>
              <a:rPr lang="en-AU" dirty="0" smtClean="0"/>
              <a:t>Target Audience and Segments </a:t>
            </a:r>
          </a:p>
          <a:p>
            <a:pPr lvl="1"/>
            <a:r>
              <a:rPr lang="en-AU" i="1" dirty="0" smtClean="0"/>
              <a:t>Calls to action – what do you trying to get you audience to do? Be specific</a:t>
            </a:r>
          </a:p>
          <a:p>
            <a:endParaRPr lang="en-AU" dirty="0" smtClean="0"/>
          </a:p>
          <a:p>
            <a:r>
              <a:rPr lang="en-AU" dirty="0" smtClean="0"/>
              <a:t>Tactics and Resources </a:t>
            </a:r>
          </a:p>
          <a:p>
            <a:pPr lvl="1"/>
            <a:r>
              <a:rPr lang="en-AU" i="1" dirty="0" smtClean="0"/>
              <a:t>The nitty – gritty how, who, what, how much.</a:t>
            </a:r>
            <a:endParaRPr lang="en-AU" i="1" dirty="0"/>
          </a:p>
          <a:p>
            <a:endParaRPr lang="en-AU"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88640"/>
            <a:ext cx="1152403" cy="173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9717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315200" cy="1154097"/>
          </a:xfrm>
        </p:spPr>
        <p:txBody>
          <a:bodyPr/>
          <a:lstStyle/>
          <a:p>
            <a:r>
              <a:rPr lang="en-AU" dirty="0" smtClean="0"/>
              <a:t>Evaluate</a:t>
            </a:r>
            <a:endParaRPr lang="en-AU" dirty="0"/>
          </a:p>
        </p:txBody>
      </p:sp>
      <p:sp>
        <p:nvSpPr>
          <p:cNvPr id="3" name="Content Placeholder 2"/>
          <p:cNvSpPr>
            <a:spLocks noGrp="1"/>
          </p:cNvSpPr>
          <p:nvPr>
            <p:ph idx="1"/>
          </p:nvPr>
        </p:nvSpPr>
        <p:spPr>
          <a:xfrm>
            <a:off x="914400" y="1988841"/>
            <a:ext cx="7315200" cy="4320520"/>
          </a:xfrm>
        </p:spPr>
        <p:txBody>
          <a:bodyPr/>
          <a:lstStyle/>
          <a:p>
            <a:r>
              <a:rPr lang="en-AU" dirty="0" smtClean="0"/>
              <a:t>Staff feedback (Managers, Administrators)</a:t>
            </a:r>
          </a:p>
          <a:p>
            <a:pPr lvl="1"/>
            <a:r>
              <a:rPr lang="en-AU" i="1" dirty="0" smtClean="0"/>
              <a:t>Improvements for efficiencies, information to students </a:t>
            </a:r>
            <a:r>
              <a:rPr lang="en-AU" i="1" dirty="0" err="1" smtClean="0"/>
              <a:t>etc</a:t>
            </a:r>
            <a:endParaRPr lang="en-AU" i="1" dirty="0" smtClean="0"/>
          </a:p>
          <a:p>
            <a:r>
              <a:rPr lang="en-AU" dirty="0" smtClean="0"/>
              <a:t>Student feedback (individual)</a:t>
            </a:r>
          </a:p>
          <a:p>
            <a:pPr lvl="1"/>
            <a:r>
              <a:rPr lang="en-AU" i="1" dirty="0" smtClean="0"/>
              <a:t>Written and online – overall course, content, delivery, environment, experience</a:t>
            </a:r>
          </a:p>
          <a:p>
            <a:r>
              <a:rPr lang="en-AU" dirty="0" smtClean="0"/>
              <a:t>Tutor </a:t>
            </a:r>
          </a:p>
          <a:p>
            <a:pPr lvl="1"/>
            <a:r>
              <a:rPr lang="en-AU" i="1" dirty="0" smtClean="0"/>
              <a:t>Content </a:t>
            </a:r>
          </a:p>
          <a:p>
            <a:pPr lvl="1"/>
            <a:r>
              <a:rPr lang="en-AU" i="1" dirty="0" smtClean="0"/>
              <a:t>Students – comments, issues </a:t>
            </a:r>
            <a:r>
              <a:rPr lang="en-AU" i="1" dirty="0" err="1" smtClean="0"/>
              <a:t>etc</a:t>
            </a:r>
            <a:r>
              <a:rPr lang="en-AU" i="1" dirty="0" smtClean="0"/>
              <a:t> </a:t>
            </a:r>
          </a:p>
          <a:p>
            <a:r>
              <a:rPr lang="en-AU" dirty="0" smtClean="0"/>
              <a:t>Continuous improvement </a:t>
            </a:r>
          </a:p>
          <a:p>
            <a:pPr lvl="1"/>
            <a:r>
              <a:rPr lang="en-AU" i="1" dirty="0"/>
              <a:t>Feedback to tutor on improvements for delivery</a:t>
            </a:r>
          </a:p>
          <a:p>
            <a:pPr lvl="1"/>
            <a:r>
              <a:rPr lang="en-AU" i="1" dirty="0" smtClean="0"/>
              <a:t>Rename, rebadge, rework – taking on board the feedback</a:t>
            </a:r>
          </a:p>
          <a:p>
            <a:pPr marL="320040" lvl="1" indent="0">
              <a:buNone/>
            </a:pPr>
            <a:endParaRPr lang="en-AU" dirty="0" smtClean="0"/>
          </a:p>
          <a:p>
            <a:pPr marL="45720" indent="0">
              <a:buNone/>
            </a:pPr>
            <a:endParaRPr lang="en-AU" dirty="0" smtClean="0"/>
          </a:p>
          <a:p>
            <a:pPr lvl="1"/>
            <a:endParaRPr lang="en-AU" dirty="0"/>
          </a:p>
          <a:p>
            <a:pPr lvl="1"/>
            <a:endParaRPr lang="en-AU" dirty="0" smtClean="0"/>
          </a:p>
          <a:p>
            <a:pPr marL="502920" lvl="2" indent="0">
              <a:buNone/>
            </a:pPr>
            <a:endParaRPr lang="en-AU" dirty="0"/>
          </a:p>
        </p:txBody>
      </p:sp>
    </p:spTree>
    <p:extLst>
      <p:ext uri="{BB962C8B-B14F-4D97-AF65-F5344CB8AC3E}">
        <p14:creationId xmlns:p14="http://schemas.microsoft.com/office/powerpoint/2010/main" val="121755604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136</TotalTime>
  <Words>1939</Words>
  <Application>Microsoft Macintosh PowerPoint</Application>
  <PresentationFormat>On-screen Show (4:3)</PresentationFormat>
  <Paragraphs>182</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Perspective</vt:lpstr>
      <vt:lpstr>PowerPoint Presentation</vt:lpstr>
      <vt:lpstr>Developing new and innovative non-formal programs </vt:lpstr>
      <vt:lpstr>Developing new and innovative non-formal programs </vt:lpstr>
      <vt:lpstr>Example - Italian</vt:lpstr>
      <vt:lpstr>Italian language</vt:lpstr>
      <vt:lpstr>How to innovate right now</vt:lpstr>
      <vt:lpstr>How to innovate right now</vt:lpstr>
      <vt:lpstr>Marketing</vt:lpstr>
      <vt:lpstr>Evaluate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new and innovative non-formal programs</dc:title>
  <dc:creator>Sue Ross</dc:creator>
  <cp:lastModifiedBy>Catherine Devlin</cp:lastModifiedBy>
  <cp:revision>15</cp:revision>
  <cp:lastPrinted>2013-04-19T00:32:58Z</cp:lastPrinted>
  <dcterms:created xsi:type="dcterms:W3CDTF">2013-04-18T06:49:59Z</dcterms:created>
  <dcterms:modified xsi:type="dcterms:W3CDTF">2013-04-19T01:23:56Z</dcterms:modified>
</cp:coreProperties>
</file>