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97" r:id="rId3"/>
    <p:sldId id="399" r:id="rId4"/>
    <p:sldId id="398" r:id="rId5"/>
    <p:sldId id="400" r:id="rId6"/>
    <p:sldId id="402" r:id="rId7"/>
    <p:sldId id="395" r:id="rId8"/>
    <p:sldId id="396" r:id="rId9"/>
    <p:sldId id="401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D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3467" autoAdjust="0"/>
  </p:normalViewPr>
  <p:slideViewPr>
    <p:cSldViewPr>
      <p:cViewPr>
        <p:scale>
          <a:sx n="100" d="100"/>
          <a:sy n="100" d="100"/>
        </p:scale>
        <p:origin x="-1344" y="-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4665-3454-4C51-BD57-83E38FADE123}" type="datetimeFigureOut">
              <a:rPr lang="en-AU" smtClean="0"/>
              <a:pPr/>
              <a:t>7/10/2014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4360D-81A1-45AE-9D10-A139A8E3730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5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“The result shows that the TNSPs in Queensland and New South Wales projected actual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 demand to be, on average, around 1,200 MW and 740 MW higher than it has been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this period, respectively. In Victoria, peak annual demand was on average 287 MW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than the actual demand.”</a:t>
            </a:r>
          </a:p>
          <a:p>
            <a:endParaRPr lang="en-A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expect annual variation of course, but if the forecasting were accurate in the longer term, these values would be close to zero.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40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“The result shows that the TNSPs in Queensland and New South Wales projected actual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 demand to be, on average, around 1,200 MW and 740 MW higher than it has been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this period, respectively. In Victoria, peak annual demand was on average 287 MW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than the actual demand.”</a:t>
            </a:r>
          </a:p>
          <a:p>
            <a:endParaRPr lang="en-A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expect annual variation of course, but if the forecasting were accurate in the longer term, these values would be close to zero.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4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881F-1771-4591-B272-D7991D57CD05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BF3-F24D-4CAD-8880-F39EB78C2255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36E5-4601-4546-95F3-D572BC5BFBED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55435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C396-4C27-494C-BEC9-0D905BE45F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2980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6463-6051-400A-8351-57C005D35151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ECB-C117-4004-9D4C-DC203A666F8D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D775-EC91-4F40-A444-77797B9E9696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5E0E-28E1-4CBB-8638-933C628BDD9D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0FF-E644-48A4-A692-B03138831E0D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9A7-393D-4BB5-BF06-30611A9ACFA8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2DD5-4716-491D-95B5-46EC321CC810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2B1-C67A-4375-96D2-6A20ECD0614E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A2AC-CD6F-475D-91BB-C68FE42AEF33}" type="datetime1">
              <a:rPr lang="en-AU" smtClean="0"/>
              <a:pPr/>
              <a:t>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ATA Presentation for AEMC workshop on differences between actual and forecast demand in network regulation, 28th Feb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4936-47FE-4D8F-B668-13583451731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4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064896" cy="2304256"/>
          </a:xfrm>
        </p:spPr>
        <p:txBody>
          <a:bodyPr>
            <a:noAutofit/>
          </a:bodyPr>
          <a:lstStyle/>
          <a:p>
            <a:r>
              <a:rPr lang="en-AU" sz="4800" dirty="0" smtClean="0">
                <a:solidFill>
                  <a:schemeClr val="tx1"/>
                </a:solidFill>
              </a:rPr>
              <a:t>Understanding your Bill</a:t>
            </a:r>
          </a:p>
          <a:p>
            <a:endParaRPr lang="en-AU" sz="4000" dirty="0">
              <a:solidFill>
                <a:schemeClr val="tx1"/>
              </a:solidFill>
            </a:endParaRPr>
          </a:p>
          <a:p>
            <a:r>
              <a:rPr lang="en-AU" sz="2900" dirty="0" smtClean="0"/>
              <a:t>Alternative </a:t>
            </a:r>
            <a:r>
              <a:rPr lang="en-AU" sz="2900" dirty="0"/>
              <a:t>Technology </a:t>
            </a:r>
            <a:r>
              <a:rPr lang="en-AU" sz="2900" dirty="0" smtClean="0"/>
              <a:t>Association</a:t>
            </a:r>
          </a:p>
          <a:p>
            <a:endParaRPr lang="en-AU" sz="2900" dirty="0" smtClean="0"/>
          </a:p>
          <a:p>
            <a:endParaRPr lang="en-AU" sz="29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  <p:pic>
        <p:nvPicPr>
          <p:cNvPr id="2050" name="Picture 2" descr="Z:\1 Staff folders\Damien\ATA Admin\Signatures &amp; Logos\ata logo red and yellow 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6"/>
            <a:ext cx="1945592" cy="1944216"/>
          </a:xfrm>
          <a:prstGeom prst="rect">
            <a:avLst/>
          </a:prstGeom>
          <a:noFill/>
        </p:spPr>
      </p:pic>
      <p:pic>
        <p:nvPicPr>
          <p:cNvPr id="5" name="Picture 2" descr="C:\Users\Andrew.Reddaway\AppData\Local\Microsoft\Windows\Temporary Internet Files\Content.IE5\CRMX0F7H\MC9004375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76872"/>
            <a:ext cx="1384960" cy="1265649"/>
          </a:xfrm>
          <a:prstGeom prst="rect">
            <a:avLst/>
          </a:prstGeom>
          <a:noFill/>
        </p:spPr>
      </p:pic>
      <p:pic>
        <p:nvPicPr>
          <p:cNvPr id="2" name="Picture 1" descr="green-house-logo-twi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236444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rman-translation-tips-and-resources.com/images/technical-german-trans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836712"/>
            <a:ext cx="2880320" cy="268504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980728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 smtClean="0">
                <a:latin typeface="+mj-lt"/>
                <a:ea typeface="+mj-ea"/>
                <a:cs typeface="+mj-cs"/>
              </a:rPr>
              <a:t>The good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700808"/>
            <a:ext cx="576064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 smtClean="0">
                <a:latin typeface="+mj-lt"/>
                <a:ea typeface="+mj-ea"/>
                <a:cs typeface="+mj-cs"/>
              </a:rPr>
              <a:t>g</a:t>
            </a:r>
            <a:r>
              <a:rPr lang="en-AU" sz="3200" noProof="0" dirty="0" err="1" smtClean="0">
                <a:latin typeface="+mj-lt"/>
                <a:ea typeface="+mj-ea"/>
                <a:cs typeface="+mj-cs"/>
              </a:rPr>
              <a:t>reat</a:t>
            </a:r>
            <a:r>
              <a:rPr lang="en-AU" sz="3200" noProof="0" dirty="0" smtClean="0">
                <a:latin typeface="+mj-lt"/>
                <a:ea typeface="+mj-ea"/>
                <a:cs typeface="+mj-cs"/>
              </a:rPr>
              <a:t> information on average, total consumption</a:t>
            </a:r>
            <a:endParaRPr kumimoji="0" lang="en-A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3717032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noProof="0" dirty="0" smtClean="0">
                <a:latin typeface="+mj-lt"/>
                <a:ea typeface="+mj-ea"/>
                <a:cs typeface="+mj-cs"/>
              </a:rPr>
              <a:t>The bad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9552" y="4509120"/>
            <a:ext cx="86044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can’t tell the daily/weekly </a:t>
            </a:r>
            <a:r>
              <a:rPr kumimoji="0" lang="en-AU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profile of your consumption</a:t>
            </a:r>
            <a:endParaRPr kumimoji="0" lang="en-A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AU" sz="4800" dirty="0" smtClean="0">
                <a:solidFill>
                  <a:srgbClr val="FF0000"/>
                </a:solidFill>
              </a:rPr>
              <a:t>The thing about bills is....</a:t>
            </a:r>
            <a:endParaRPr lang="en-AU" sz="48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9552" y="2780928"/>
            <a:ext cx="734481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 smtClean="0">
                <a:latin typeface="+mj-lt"/>
                <a:ea typeface="+mj-ea"/>
                <a:cs typeface="+mj-cs"/>
              </a:rPr>
              <a:t>easy to compare between seasons</a:t>
            </a:r>
            <a:endParaRPr kumimoji="0" lang="en-A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9552" y="5445224"/>
            <a:ext cx="8748464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can’t tell which appliances</a:t>
            </a:r>
            <a:r>
              <a:rPr kumimoji="0" lang="en-AU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are using the most</a:t>
            </a:r>
            <a:endParaRPr kumimoji="0" lang="en-A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064896" cy="2304256"/>
          </a:xfrm>
        </p:spPr>
        <p:txBody>
          <a:bodyPr>
            <a:noAutofit/>
          </a:bodyPr>
          <a:lstStyle/>
          <a:p>
            <a:r>
              <a:rPr lang="en-AU" sz="4800" dirty="0" smtClean="0">
                <a:solidFill>
                  <a:schemeClr val="tx1"/>
                </a:solidFill>
              </a:rPr>
              <a:t>Energy Efficient </a:t>
            </a:r>
            <a:r>
              <a:rPr lang="en-AU" sz="4800" dirty="0" smtClean="0">
                <a:solidFill>
                  <a:schemeClr val="tx1"/>
                </a:solidFill>
              </a:rPr>
              <a:t>Lighting</a:t>
            </a:r>
          </a:p>
          <a:p>
            <a:endParaRPr lang="en-AU" sz="4000" dirty="0" smtClean="0">
              <a:solidFill>
                <a:schemeClr val="tx1"/>
              </a:solidFill>
            </a:endParaRPr>
          </a:p>
          <a:p>
            <a:r>
              <a:rPr lang="en-AU" sz="2900" dirty="0" smtClean="0"/>
              <a:t>Alternative Technology Association</a:t>
            </a:r>
          </a:p>
          <a:p>
            <a:endParaRPr lang="en-AU" sz="2900" dirty="0" smtClean="0"/>
          </a:p>
          <a:p>
            <a:endParaRPr lang="en-AU" sz="29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  <p:pic>
        <p:nvPicPr>
          <p:cNvPr id="2050" name="Picture 2" descr="Z:\1 Staff folders\Damien\ATA Admin\Signatures &amp; Logos\ata logo red and yellow 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2666181" cy="2664296"/>
          </a:xfrm>
          <a:prstGeom prst="rect">
            <a:avLst/>
          </a:prstGeom>
          <a:noFill/>
        </p:spPr>
      </p:pic>
      <p:pic>
        <p:nvPicPr>
          <p:cNvPr id="5" name="Picture 2" descr="C:\Users\Andrew.Reddaway\AppData\Local\Microsoft\Windows\Temporary Internet Files\Content.IE5\CRMX0F7H\MC9004375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76872"/>
            <a:ext cx="1384960" cy="126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AU" sz="6000" dirty="0" smtClean="0">
                <a:solidFill>
                  <a:srgbClr val="FF0000"/>
                </a:solidFill>
              </a:rPr>
              <a:t>Where do I Start?</a:t>
            </a:r>
            <a:endParaRPr lang="en-AU" sz="60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stratify.co/wp-content/uploads/2013/02/Light-Bulb-Mo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0483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1056"/>
            <a:ext cx="8229600" cy="851896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H</a:t>
            </a:r>
            <a:r>
              <a:rPr lang="en-AU" dirty="0" smtClean="0">
                <a:solidFill>
                  <a:srgbClr val="FF0000"/>
                </a:solidFill>
              </a:rPr>
              <a:t>ow significant is Lighting?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992952"/>
            <a:ext cx="6448911" cy="3876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07381"/>
            <a:ext cx="5940154" cy="357041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5513437"/>
            <a:ext cx="374441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Approx. $800/year</a:t>
            </a:r>
          </a:p>
        </p:txBody>
      </p:sp>
    </p:spTree>
    <p:extLst>
      <p:ext uri="{BB962C8B-B14F-4D97-AF65-F5344CB8AC3E}">
        <p14:creationId xmlns:p14="http://schemas.microsoft.com/office/powerpoint/2010/main" val="21582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Is it worth replacing?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1.bp.blogspot.com/-ZUzCNPjD2sQ/UIKYIiWRDjI/AAAAAAAAAgY/3kppJAAiXB0/s1600/lightbul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032448" cy="48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6832"/>
            <a:ext cx="428396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Even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for small usage levels, lighting can be worth swapping out.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933056"/>
            <a:ext cx="4582344" cy="2669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3200" dirty="0" smtClean="0"/>
              <a:t>N</a:t>
            </a:r>
            <a:r>
              <a:rPr kumimoji="0" lang="en-A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ew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efficient lighting uses much less electricity and can pay for itself very quickly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(often &lt;2 years)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106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ATA - Energy Management at Home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1944216" cy="374441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How can I find out my lighting load?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3554" name="AutoShape 2" descr="data:image/jpeg;base64,/9j/4AAQSkZJRgABAQAAAQABAAD/2wCEAAkGBxQSEhUUEBERFBUUEBYVFREWFBUUFBQUFBcWFxUVFBcYHCghGBolHBQUITEhJSkrMC4uGB8zODMsNygtLi0BCgoKDg0OFA8QFywcHBwsLCwsLCwsLCwsNCwuLCwsLC8vLCwsLCwsLCwsLCw0NCwsLCwsLissLCwvLCwrLjcsLP/AABEIAOEA4QMBIgACEQEDEQH/xAAbAAACAgMBAAAAAAAAAAAAAAAAAgQFAQMGB//EAEkQAAEDAgMEBwMFDAkFAAAAAAEAAhEDIQQSMQUiQVEGEzJhcYGRQqGxFCNSwdEHM0NTVHJzkrLS4fAVFiRigpOiw/FEY3Szwv/EABgBAQEBAQEAAAAAAAAAAAAAAAABAgME/8QAHREBAQEBAAMAAwAAAAAAAAAAAAERAgMSIQQxYf/aAAwDAQACEQMRAD8A9EhEJkIFhEJkIFhEJkIFhEJkIFhEJkIFhEJkIFhEJkIFhEJkIFhEJkIFhEJkIFhEJkIFhEJkIFhEJkIFhEJkIFhCZCDMIhMhAsIhMhAsIhMhAsIhMhAsIhMhAsIhMhAsIhMhAsIhMhAsIhMhAsIhMhAsIhMhAsIhMhAsIhMhAsIhMhAsITIQZQmhEIFQmhEIFQmhEIFhELL3AAkkAASSdAOZVbiNoz97cB3tpmq74ho9XeWiGrKFrfVaNXNHiQFR1MG+p2hjancctJvk3K4BOejpH/S1HHjNUkD0yg+SrOrJ+0aQ1qs9Z+C1HbFH8YPQ/YoY2BU4YKn5uef91B2FV/IqPoT/ALiG1JdtyiPaJ8B9qQ9IKPN/oPtUSpsWp+RUv1T9VRRKuyXDXBtHgK31VENq3G36P0nen8Vsbtqifwn+l32LmamDaNcOR4PrN/alaW4VhMBlWToG1WuPoWD4oezsm7RpH8I3zt8Vvp1Wu7LmnwIPwXC1MJlJBdVbHNjHD9Zjz8EoaeFWmfHMz9sAKGu/hC4mlXrt7OYjmx0j/SVKw+3aosSfAj7Qi66yEKt2ftTPZwHiLeonTv8AdxVoEUqE0IhAqE0IhAqE0IhAqyswhA8IhZhEIMQiFmEQgxCxCaEQg04Brald4qAFtJrIBEjPU0PvAnh6zeNc0dlnoFRbKvUxH6WiPRjXfUvJdpYVj9q4/O0OjE2nvayFOriR7ni8U9rCWU3OIiGxE3A5Hx0Oi52ttnFsnJgKphrsgBiT+DB+bOUEgz9GL6tzebP2W0aBw8HOF/IqPjsHUDD1NbENdI7OIqNgebwD6hYncV7fSxTnNDocJaDBEOEgGHAgQRNxzWgbUBm1QRwNJ45ni2PZPqF4hgeuADa2MxbahJhny+rmIAFwG1L3BU/D4iqLtx+LiYn5ZVcJmIkvN7hX2hj19m1GuIAcZOgLHC9zElkcDx4J62NygEzcgat1PjHLy10BK8cr7TxoIDMditYdNUuygizoOsTMd3HQ6sJtraJMuxmIbZpAJpuu7Vplt8sR5ps/Zj2bDY5tQEgEi2redxqUYhrInKAfpAAHvE3XK/c7x+Iq0apxdV1UitDHOYxhDSDu7rRPZBvzWnpFtoue+m12SnTdlqPBicvbgjstaTlPEkO1i90xK2ri8Gx7WPY8OeYllN0NMgfOQczNZ7OgPJSD0dpPBNOo4xqCJLZ0zNNx5wub2fhXVmnqKJcySBUJySOOUZTaZgCIgAgXUAV6uHqE08zH03EGgbAzDjTcJI3swIc0jUGTqm1fWOkxPR8MgktMmAQIvwkKKcKS4MIuZyk6yO1fzHr3K7p7TbiKNOpTJLHim8E6kF4Invu4eSzjaYFelz6wjyOvwCusYgYbZ5YQXGe4K7FUS0CZM5uUgTPjEJcQ3ktdMQ8fpPjSb9iLE2EQswiFVYhELMIhBiEQswiEGIWE0LKBoRCaEQgWEQmhEIFhEJoRCCDsF0vxP/lR+rRP2LyLbVIv2ptBrJk13aSLGjlNxad4ar1zYFM5sRpPyt7i2QXZCxwa6BwM/FWLtmUnOc59Nhc4DeNEFwgROYsk8NeSnSR5BhsK4G7IDWkNgN0cSS0wbAEmGgQIC2un+f58V603ZdAATToExc9WwT5RZK7ZGGP4Khz0aPOy5Xi1Xi+La4vOVgPZ3iYG4yrAIDtc72iI9onlEStTMOaaPaY9rWycx+ZpUxbNYffBm4BoOpk+04jo/QPZoUpkTJeLf4XLVU6NUCT8wzLlOXfqyHQNd7TwWpKPGn0Q4uzse0BzyXZS6Zrte2GxvgimwkDmRaUge52WaeUsYHNApkEuh26x5swTFuNuC9erdE6BaQ7DsJMgtNSrlLSIIu6/EXCweh2GJ+9EDLwqOkOtYAjTv7lMq/HP/cmZloVRED5Uz2DTDgKDBOU3mQQSdSCbTC5rbrKgoVSMwcKvzh42rDrvO9Qnz8vTtmbJGHpuFJhaS/MQ5wfwAmwHId+o4rmtpbKqNNSoYqMeSXjLL2TG88e00wZItcuiDA0RcbFoYpoxAa/C9SabfkDQ1w6v5sgCvAEtzZJgkneiLBc10oo1migcYaHyk4QisWdkkVXGlGnAv4ASDFtJWzukD6VPLSNPKG7ktLyBwgtqAR/NyqfFddiqmUb9Rzt5xjdDfpwAIHKIECwElLVkxcdCr4JwAIa2tWyiZhjazYHhcq+2tbF0f0hHq6n/ABWjZWzPk2D6saCm4T3N7Lue+XB17jdF9TK24P7RRP8A32+8g/UtRip1Vq0Zd4fpW+9hH1KZWCivG8Pz6f8A9j6lRNhEJoRCKWEQmhEIFhEJoRCBYQmhYQPCITQiECwiE0IhAsIhNCzCCifh3uGJ6qm17uupkNMEWz3uQorsFXbVGXD7sF5cM89YcrjcVLS6Vb7GqBrsW6HENfMNBc45eskNaLk6wAs0ekQfJZh8S9gcWl7GB8OYS17XAGzmlpBAk9yVIqMHXxjGNHUvaS8gtitYClUcDdxPaZTb/iPEhTNmY2vVpE12PYZYA12cdujTe4w+9nVHt/wXvK6Gm7M0GCJAMOEOEiYcOB5rTjm7o73D4hZFNs+tGo7QJJztDZIJggmbwBodR3qSwCbtDTmvJBOrom8aEnW068zB7OL2MIcBugxkYblo4m/OeN9dZl0MFBOcsdyhobrMkgcbx/zajR1TmvYylVAzse4uMvADOrEZS6CTmF+481rwdLEVKjorty06pY9uSM8XGUg7moEX0nit1CpTNal1eWOqqiwIgzRIEHuK0UaQd8qBAIzuHqQoqyq4KsSMtRoEXBvfxhRamyaxIOemCDIcNf2Ffqv25jupoueNbBv5zjA9NfJXBQbT2HRLs1els9zz7b6QNQg8zlzELZgtkkA9W7DxHZY0ibyC6bui8AyLqgxG0DTaHkdZUqPIaCdSBLnuPIS3TUuAsJItOj+3i6o2nWpsbmMNezMIcbAEOJsdJnyXXnw99c3qT459eXnmzm1Z4rC1sjgcpBBmNYjvdrPFRtosDzSeZEVKbhIvcaEc7wuleIXM7RqkPYG5AOuLd7QNaKhGWeO40DxXJ0T8fIdo0Nixm5da0aRE+5QXH5weNL41UYvtyGGc7pe43G8ezqYJ00tCVp+cHjS+NZVFpCITQiEUsIhNCIQLCITQiECwhNCygaEQmhEIFhEJoRCBYRCaEQggbH3XYgn8bN7cXx7oUuhXaA/K1jQzM6GuEE3c4wBaSSSeZ5qJRcW9eWzPWN0ub5/7rvgnovqve5orOAa1rrsDtR3sbqZOp04TClSJeGxQdqIl+UXn2S74A+ir24/rmtlsS+qW5XE5RSLWZahAGSrmd2LxlN5CmHD1o3azAZ1NCeWoDx3+7zfHiAMrRLqgm3EjLJjWxHoop6RLRbvAEn6/EKC6s4wHywuaQY1aQQJHjqp2BrS1utxJkAWI1tyVc4zU1kCYPcT9f2KhcIT11LN1k5KphxaSA40+XDdPp3FPhNcT31D8VIdSh7ajW5oa5pbMa5YcJtbL7xyWmli+qz/NOd1lQvILmQ2YEWJkW5cVB0CpuleFNTDuyiS1zXxzDTve4k+SWt0ia2NwukXLTIHcZAUGp0zaDBwuLPe1rCPLeV0xT4nYrq9KmaUF9IuIbMZ2PDcwBPGWMI4WIW7YewKxqtdVYWNa4EzEmLgCD3BTMN0loNOZtDFM/uljB6DPbwUr+udHTqsSO/qpF+8Ehejj8jvni8Rw78HPXU6q/rarlNqiajIaHfPvsbaNqmdeGvkp2I6SsyZqdOq88A5uQTEy4nh3CSq7FMzZM7S5wIcQ22+W7xFtJcTppyXB3Ni3Av8AbdD3XMhrd4iwsO4a2GqzSPzo8aX+8tOOq7/anedZvZEOIhxHLs3Oo0T4UzWb+fT+FQ/Wqi/hEJoRCilhEJoRCBYRCaEQgWEJoQgaEQnhEIEhEJ4RCBIRCeEIKl+mJEDtN4c54EH4FV2JrNFSN0HK0dpgjMGie0w8RfjzJiLE4jq3udfeqFpHCAQ0E8eR8ypv9JMazNUc1jQQC9zgxsucGtuXRdxA7yUqRzVPFgFkP9sCBWbwhxsMXpB0yn0uptCpvZS6oYcBlDi6LtkmaziGSTG62NLaHoRXY4fSHm4W8AVrxL25ZyyReADJI5yByUVBwuGaWtdvTlbYOIbIaNW6HzSN2Y0OBDqto/CGDHMcU+FxFgOrqWLW6A6jta9kcfrTvxwEzTrWMdg31uL3FveOaglBa305S08QHEgB1uYIGsWOh0UaniavXvY6iBSDGllbMN5xiWkcNXeGSSd4KLJu/wAM/Cg6hajgW8kuy8dVqUQ+th3UqkuBo5sxETBBIEzEe8WhbXYvnSq35NB4mxv3T5hUsy41fIW8h6LIwbeQ9FJpVcwmHNvo4QfGE7RNgiKZ9AClWMa1akaajdm3cw+qi7RqjrGSXAdZfLr97d9am7Y2hSDerDxnfmAaAbloJdeIsL68lWYyoRVY4PLPne0NQMrgtRGcZV3uW863nx8B4XU3ZhmsPz2+5hP1qrrMOaeE+/ifVWGwr1/B591Jn2qjqIRCeEQopIRCeEQgSEQnhEIEhZTQhA0IhNCIQLCITQiECwiE0IhBxXSh1UO+ZB+/smBJ+/U89uRp9cfI3Bgqw2WKrwG3E+zJDW7oLvIEkDyUrEkEuHHric3INdcHxj3KVs+oHV90QMr4HIbqImMwlQfhfcFk0Kv0mnyH7qnIRVd1NUaCn6BYLav0Ge795WSFBWxV/Fj1H7ySX/ilZOSFEV7i/wDFfH7Frdn/ABP7f7isSkKCsql0H5vLY3zGx53ZHqufxu3XUmup5X1qjmljTuM3nyALNE8LnvXYFed7WwWfEupNgB1dzBOgzOyjyugbDY3rXP6oiq35ROUGH05b1TXgH8GSKwnztKl42S64aA18C8yQSNdOB9QqmhgDTc/qXQG1XNc91y5pc14Y2ItJf+qO+Z2PMEH+/ry1sO64VhUis+xUvoyfnz+c7/1UlQY3aDW2c4Du1PorvoufnwT7Vx3zSp6HuiFR2cIhNCIUUsIhNCIQLCITQiECwhNCEDQiE0IhAsIhNCIQLCITQiEER2DpEnM2CSTOZwBk3NjGpW3DbOpsdmaDMEdokQfHwW9g+C11acdnd8LD00RElCrTjHt1Ad7igbWHtNcPQoaslgqENq0vpR4gj4pxj6Z0qN9QoN7kiQ4ln0h6pDiG/SHqoHKUrU/GMGrwo1Ta1Ea1G+oQSnFcdtjZOIdVe9lIEGo8tOdgtmkHtAhXlXpDRHtT4fwUCv0pb7LCfFUc/icJjRBqUWBgdJOdguZkwH3Nz6laNs0w9oa55GZ7bN1ABBJnyFoOqnbS226rY2AOn2qoqOkz3j4posGYCm05gwF09t28R4cG+QBVlsB84mn3k/BQar1I6NmcXT8Sfd/FWD0CEQmhEIpYRCaEQgWEQmhEIFhCaEIMwiE0IhAsIhNCIQLCITQiEGG6+SZwWOKZERqlFRKmGVmQkcxRFLUwiiV8FYw2TBta55SdF0LqS0vooPLds7TxNNkvwXybM9rRVqObVbLtBENaCb3LotpeRt2Zi6lU02PwjznZJxVIP+TTmLSG52A8JsXN5OK9Eq4YEEEAgiCCAQRyIOqj1cOouuWfgO5aXYJdNUw60Ow6qOeOCWPkSvjh1gYdBSNwPcnqYOGuMcFdNw6TG0YpP/NKDnKr1N6JmcYzwd8P59VWVirLoTfGN7qbz8FpXpEIhNCIUUsIhNCIQLCITQiECwhNCEGUJkIFQmQgVCZCDVXMCfo38uPulO106LJC52vWdScWSbad7Tof54goldElLhzXODGOPtFHX95RNdA6s3mFpdiG81QtxjDo9htI3m3HMXuFsD50v4XQWj67ea0uqtPEKve9aS/vQWLoPFanMUA1O9DaruBKCWWLAYo4xR4p24wcQg3BiibbqBtB/eIHmpAxjVzu38aahgWaNEFPWcrfoBfGeFF3xaqN7rK8+52f7W79A79pq0selIRKysqwhMhAqEyECoTIQCEIQCEIQCwSspXINb3qp2tSFQSLOGh5jkVYV1W4iUFF10GDY8is1Koc0tdo5pafBwIPuKlYmiHdoT8VWVtmn2Kjm9xhw99/eqx6ou0Xdl4BLy5wdhxRdXpVazoJeaQs0+0H5mS18udzq9lbS657euOHoimTnpMFN7S5sAMqVKmYURmdl6oZSSwkO4GxqYbEtMt6t/AiSyQNLEG4vx7jwIg1sRiKbi/5K8uMgva2lmLTfLLRmIsAZdeAVF+rwYlocWCnUDhNmkNsCACIeNZBHd4iYVba7QJa3Eu1kCtUJEEAxkqOBueB4WzSFA/phjW71B7QJGXqC2wcQIDgAOcTaeK0t6RYZm+A1hNi4Ma128ROaL3IE+F0R0Iqty5prEX/AAtZ2hLSRL4LbTm0y3Wn5TRdEk7xIbnFQ54c5py5psC1wMxFpiRNZS6QUqtocQeLmgtN+NzxHH/hn7RoSWkMJLZI6sHMBHdfWAOMEDsmCLcuykATlMtiSQ0gFwInQQ1wjScsAEmXL1Su2xTfu5yCRIOV0gg5mkEjLmBAdBPAc0f0yzi5oI1E2B1tzbxB5d8gMVcmooGLpqA7b1L6bf1glO1M3Zp1HeFN8esQrgiYuyuPudv/ALRVdwFICfzibf6fgqx+zMRXsykWA+0+AB5anwsuw6O7HGGp5W3JOZ7vpO/m3gAjUdXSqypLSq7DhT6aitqEIQCEIQCEIQCEIQCEIQCwVlCDS9ii1MOp8LBagqX4RaXYJXZYl6tBRHBJTglfdUl6lBQ/Ikj9nA6tB8QCuh6gLHUIOWq7Aou7dCk7xY0/EJR0aw/5PR/y2/Yur6hHUIOV/q1h/wAno/5bfsT0+jlAaYekPBjR9S6jqAs9SEFDT2Y0aMaPAALe3BdyuBSWRTQVbcGt9PDKeGLOVBop0oW9oWYWUAhCEAhCEAhCEAhCEAhCEAhCEAhCEAhCEAhCEGEIQgEIQgFlCEGAsoQgEIQgEIQgEIQgEIQgEIQ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3555" name="Picture 3" descr="D:\600px-Smart_meter.p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199" y="0"/>
            <a:ext cx="69578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xISEhUUEBQWFRQQFBQUFBQVEBAQFBAVFBQWFhQUFBUYHCggGBolHBQUITEhJSkrLi4uFx8zODMsNygtLisBCgoKDg0OGhAQGywcHCQsLCwsLCwtLCwsLCwsLCwsLCwsLCwsLCwsLCwsLCwsLCwsLCwsLCwsLCwsLCwsLCssLP/AABEIAKUBMQMBIgACEQEDEQH/xAAbAAABBQEBAAAAAAAAAAAAAAAEAAIDBQYHAf/EAEgQAAEDAgIFCQQHBQcDBQAAAAEAAgMEESExBRJBUZEGIjJhcYGhscETQlJyBxQzYrLC0SOCkuHwFUNTg6LS8XOT4hYkRGOE/8QAGQEAAwEBAQAAAAAAAAAAAAAAAQIDAAQF/8QAJhEAAgICAgEEAQUAAAAAAAAAAAECEQMxEiFBEyIyUQQUcaHw8f/aAAwDAQACEQMRAD8A5jA/BSEoCGREh610h07JCoXuT5JEJLItGVgkqFM5COClLl6xlyhJmSGwN5w7V07kszmhZrQ+hwQCQtxoql1QLKM3ZWMWjQRRiyGr4MEVA7BNq3YIvQq+RzHlLFZyo2hazlLSPceYxzuxjj5BZ86OlHSbq/O5kf4iFKmdcWq7IwhatH6jR0pYR/8AoiP4SUJVOg21Efc2Z/kyy0ISvRsmSNbAY81YQIT2tM3OZzvkgP5nBSt0vTDZMe6NnqVWUGzmjNItICp3KjHKKMdGFx+aYeQYmv5Tu92GMfMZX/mClLBJs6Ifkwii/agdIZKok5TTnIRt7Imn8V0O/TtSf7w9zWN8gtH8dp3YJflxapImLHE4AnsBKKoqSS99R3bqOHoqd+kZjnLIf8x36qB8hPSJPaSV0ceqOXn3Zuo7N6RaO17B5lCVFRH/AIsf/cafK6yMMDn9BrnfK0u8kdDoGrd0aeY/5MluNlL9NEv+rn4SDpZ4r/at7myO/KpaPS0MZ6TndkdvMqGPkZXnKncPmdGzzciY+QtWc/ZN7ZQbfw3VFiiiUs82W8OlWSDmg99lFUR7VNo7knNG27nsOF7NEhOGzEDFS1MBbgc7XyspTVMtjnaKaUKrrGq4nCrqhiWLLPRWai9DEQY0tRUsjxICxQSMR5YoJWIxkJKICUk97UxVOZiXhXqSJidJepLGJ2FSB5UrYU9tOp8kV9NkFymFhVgymUgpt6HMdYmyOSgiha11VI5rpAHNhjYHSapyc8k2bfdmoRpGlb0YpnW+OaNv4WKDlRIXVcxPx27AALeFld0/ICZ3SmiGAOHtH3vu5ouqUQtkTOWhaLR07B8z5H+RC9dy/rPd9k3siv8AiJVlF9G5sCZXm+xtObji5Hs+jWO+Lpnd8cd+4grcUbkzJy8tdIO/+QR8rI2+TUDPygq39KomP+a8eRXSY/o4gB+zc4ffnN+8MARcXIWlaPsorg5l0r8N1iUQHHpqp7+m9zvme53mVCF3SHkvTtGDIQd4p479lyrCGijaLAgW+GONvkFjHBIqCV3Qikd8sbz5BGwcmqx/Rppe+NzfxWXdREPvnv8A0CcKUf4bj2l36rGOKRciK939zq9bpIh+a6Nh+jyqPSfC3tkc4+DV2NtEdkY7wFK2jfuaOHosY5LF9Grz0qlv7sL3+oVhB9GUfvSzO+WJrPO66d9TftcB3FL6oNsnksY59B9G1KMxM75pY2/hAR8PIGiGcDT808zvAGy2YpGbXOP9dSa8QN6RA+Z4HmVjWZyLkpRtygg74vafiR0OjIWdFsbfkgjb6KyFZTbC09hD/K6cK5nusceyGXz1bIWheS+wRsY2F/dh5BOFOD7jj2uf+qM+uv8AdifwY3zckyrk1mh7NUPJAOs0m4aXZDqadq1m5IHbRn/CHfb1UraN+xrRwVByx01UU8rWxPs1zL9FpN7kHHgs3JyhqnZzO7rDyCIx0SSjdbFw7gSsHyrp9SVv3mnwP81WyaQmd0pXn9936oKolNwSSc8ySkyLopidSIKpirpWq3nFxdVcwXOjuBCEg1PcE5jUQERYoJWKx9moJY1kxWiomYhiFZzMQMrFaEjlnEhSSISTkghJJJExqo9FuRcWiCtQ2nClbCFxWz0ejOR6HU7dEBX5YAo3PAQDZy7lfFq1UnWGHiwLtPJ+QyU8Lg+2tFESBmNZjepcj5fN/wDch3xRt8CQrrQOnKgU0TWyuDWN1QBYWDSRuXbHR58umzrUTbjM4Eg2aMSO0JOa0DEvwPxah8wuZv0jM7pSyH9936qF0hOZv2klEU6bFKzW1WWJIyMzXHrwFynvp8blrcc7vd5WCw3JB9quL72u3ixysaxh1n3cebsudyjmy+nXQa6s1Ih6mD90H1Tg3r4NaPyryiOtGw72jyQB0PIc5nnE7DkSCNuyyqnasz6ZauqLbh3fzUb64DNwHe0KuPJ5pNyZCRbN+4AbexSnQMZOs5tzhm52OqLA4bbBEA+TTEQzkH8V/IKeKo12hzTcOFx0vUqNuior9FhJ384njiUXHRhosMAMgBYBYwBTwukBJkcLPeLNbEAA1xAxLScrbVJLTMaLvkkte32r24nLoWT6HAyt+GU+LGH1RLgDmLoJCJJorJW0oBLucALnWMkmF9XbfaVFDXUw+ziyz1YWNI45q19mxoJs1o2mwA71G7SEQzkbxB8kG0tjxx3pfwDM0m64tC8AkAk4WJIG7LFKWsqLnVgwG0vGPciYK6N51WuubXyI8SpnytBAJxOWZRTT0GUXHpqiHR8krm3maGknAC+Vhn15p1VnGd0jf9Qc38ymBCgrujf4XxnhI1Fiy0Zb6R4+dC7qe38JWOW7+kdn7KI7pCOLT+iwYWCIIPSr9VoO5w8QUYq7lAP2DjuLT/qCD7CnTD6Ae0jcR7tvFV9S2xRXIOo1jK048wHgbeqI0xSWNwoSjR1452UJCmhCYQp4AkZVEgYoZGI0MUUjEljUVc0aBmjV1IxAzRqkZEpxsqHtURCOmYhXNV4uzllEkSTrJJhKOpfXCnNqHL0U4UzYguG2el0MLyUwNJRPswlqLGML9IUVnQne144OB9VFybfeG3wucPI+qs/pFi/ZRO3PI4t/kqXku/mvG5wPEfyXZj+KODL82aBicmRqUBOTDdBS6tRCd0rPFwHqtfpiKNkh/ZBxdiSXu3nYAsIyTVLXD3XB3A3XS9J0utKHBzRzSLFgffbcY7FPJG0LO66CdHuc6JhY5rG6pFtXWscbEEnIYYJ72H3pz12ETcPMFQUNOBEG3a7UJxeLYnFSuIbm+JoywaMDxTrQVddj20YIv7SR3X7Qi/8ADZef2fHtbf5nOd5lOEDnC/tDY7gB3jBefVBtc433uKIR8dPG03a1oNrXDWg23XUpeNpUbY2jfh1kr2zQsYrnlwkk1CBf2bsWa/SBblcfCFM6CQn7UgbQ1jBfvN7Jr5GtmLiQA6JuJwHNcf8Aenmuj+MG+7nX4diCFiOlpg5mo4k3zOFzjfdZCDQUOBILiMrkYdmCM9uC0ltzZtxgRfDBVD9I1R6EI7TrDzUsnC/crZ04vUcXxdItYaGNhu1tjvuT5qfVCrKR1UXNMgAb7w5v/KsnyAZkDtICbG010q/gTKmn27HIfSH2T+ppPAX9F47SEI/vG9gcHHgFHPWNc1waHuu0jCKQ5jfayeyLkq2V3L9l6W/wvYeNx6rnTV0rlQNfR7j9yN3AtK5q0ojI9KC0y28Eny34Yo4oeubeN43sd5FYxR8jNIexncSLh0bm27wR5LRz6SEt9ixWiJdWVp6iPBaehDZHW29ShlbuvB1YIJqweZuKdTlWc+irdaGZREHIqZcnjCjlYiGQkJsrVNjoAe1CzMVg9qFlasmZoqZmISSNWczEJI1XiznlEi1ElPqpJ+RLidIZKpBOmNgUjYFy2dlHjqhRmoRApgninAWMZjlo0upST7r2HibeqzHJd3OeN7QeBP6rc8rYb0cvU0HgQVz/AJOOtN2tcPI+i6sLuJxZ17zVMdZTtOCGRDFUiKTJdLkmeY4Xsx142k4A5tHquauW/wBFVB+pQPGPsxZ3ytcWHw8kJaBLRZ0BcWv9pbpAjWAsBkiWSgXu9n7oItwKjgnY64Dm9G+bTYXGJCcJGAi8wJ2C7McNwWWjLRJ7S5tcm/3D5lP9l1lQtq473Bc4gHose7q2BeGpvzhHITa3RDTa/wB4hEJI8xtNnEA7ie7JPi1SLtsRvCHdJKTcRDZi6RoPZgCpqcPx19Ubg0uPG/csYD0gHCWPUaHEskbYu1Rm1172Pwp7WT7om973+jU+twfCfvlv8UbvWydJrAYvxv7oaOwY3QErtjBSzHOVo+WG34nFCGF521Du+GIeABRFic3O/icPJLUG7jj5pWwxipOgU0Y2sB/6tVI7t5t7Kenp4hYlkN746sZdh22zUgC9S8ivpQ+icVDR0Qe5tvOylhk1hkRsxt6INE0mRTRk2zSSWirr49age3dC8d7QR6LmDQutMZeGRvXM3i51vNcjacEyJx0hxTXi4I3gr1ehEJidFMvNG3e8N4my3rNDvYbtbisFCdSoB+CYHg9dpug1Y8XRiJ3VLTgDbsKDrKqcbPArfVB2AX7kDNTu2t8FF4++jpWa9mZovavHOyRL2q0n5oytdCzRYXUckGiuPIpFa9qHkajixQyMU0VZVysQMzFbzMQM7FWLJyQNZJSaqSeyNHRWTDYOJU7ZOzgqupMzOjC53WLOHggXaQqtkLx/luR9q8ASlLyahsh/oBTxkHMDyWUZVVZFwwjtaG+aOpq6ZuMuqBuB1j4YLWvoDi15D+UlIDTy6uTmOFjsOqVyPQrrTM6yRxBXSjpN08mpkwNdhvuLXPFcwpebK37rwODrFUx13RLKn02bQqePJQFSAqhIlIW85Hyj6mLmwY+QHqB53qsACtjyMiElPNG7L2rXWBtm0f7VjMu6Qwtk1I2ta6RrhfVachfnDbv7kZHE0WPtgD91kTO7AdfihqKgia8Fo5zDa5zF8P1Vg2mPxWG4NaljddixVD2VDRgC518cnHPuUxUZZvPovXAG19huO0JhjySVrek4C++wUdLUtkva+Gw+ao6rlIAbezuRvx6r4BRnT0p6LWjuP6qD/JxrydK/EyP/AEutLYNYfhljPF4B8CVLMMDzbWOeAus7SaSlmZMJRbUbrNwAxabrST5Ek4Z5Zd6pGakrRz5IOEmmDBRnp91vM+ikULr63NANrXJNrEXwHXiknoGL5E6a5wAJOQFz3Lz2nUeHrkmSAkHCw67G/VglsvQohdoJuHHrOHVbJF0T8wcx/V0PGcO8+ZRNKce5NDYuQVKMZR/9h/1MafVcgmZqucPhc4cCQuvQH9rKN4jdxBb+Vcq0y3VqJhulf4uJ9VVEY6BE5NuvQUQmI0oNWaTqeT6rsFBVh7Wne1p4hck0+207+ux4tC6dybxponbTG3HuQY8KLkkZpps7AoeGN2tdxwGQU0x2gLDEE1IO2yr61qsnPwudiqnSa5vsGS58tIvhAzGoJWKwe1BzLnOorZwq+cKynVfOmiLIhsklZJVJ0a0VYzblcDmmxGbsbZDMcFPBpB1sTrAgWORx27rdtli56wscLGxIzByCt6epe/LHIWtewGV79duKeMrIShRojMHC4THujt+0JAJtcC9u1BUs2O3nYHt6+vAhPrmXbiswIJbQNjk1muJBFtnbcFcy0m3UnlHwyv8ABxsuhiqDWR6x2C/yg4eCwnKUD6zKRk4hw7HNB9U2PbBlukahpy61KxC6PfrRMO9o8kWwqpA9C1XIZxP1hoNi5jCDuILhfxCy2stHyCltUkfFE4cC0/qsY0FLQPDwXSOuwhxxcQ62xXckBN7uwJv0ratrYC3Z4qWyrqtzg27Ta2fMLzstYBLGKjoCikExUzWkkOxOeJd6pxmY04u42CDpHOcSSXWtk6MMGO7abW8UyspySXYEAYD2bXOy2E9aYJ7HDTOJ1QHEG555Nr9hRDY4xlGwdwKDpIjgS518bsdqDqyAUj6dxJ/aOAN8AGi3fa6RQitId5JPbZPUkuY5uADmkYC2YUkT2mNpti6MG9jbojbkhoafVx1nG4tznX77IrReMLBubq/wkt9ExN7AtZmwdwdhwBUsd8msPBw8wEfG242jMbsiRfDf+iaY3a2TdS2Ny4uv5WS8EFXYJqP22Hbqj1KcIHbSOJPkBvRr48Dq4E7bA2T1uCH5gDKPDM/wn8xUsMGq64z6y0YYXwA61PFCG3t7xucSce/JP1Re+3K/b/wEVFIDk3sFAtOfvRD/AEuP+5cz5Vx2rJutwPFjT6rp0v2zOtkg8WH0XPeXEdqtx+JjD4Fv5URF5M+knELyyITJ8pW2m7WtPmPRdC5HSa1HF1At4OIWD5Vs57DvafA/zWw5APvSgfC948b+qw0TTBODk6Knc7YiPqTbc7HqyCAxn6l75n6kIu0Hnu93iiH0gYMc+rAK3eQ0WaAANgFlVVcl1zZErtnTisrpigJijKhyr5XKB0gsyr50dKUFMmQsiKySdZeqlkyOu0e5riC3In3Tls8wpqcWBBcW3y5pdYbTq7Dey6DpvR4cTq5kDqOGOHeAqT+ynXyJI1rE2FtY4jsVFGiDnyQJRgm1zliQAMEXPXljbBod2i6KbQ6g7f6sgauwwzOwDEnuQYUQGrEgdG0ftpWljjYWa07G3ywWT5UU5ZM0G9/ZR3uLHC7cR+6tvT0LWFsriGnM3IBHasxy+mbJLHIw6wLCwneWH/yCrElO6JNBPvCzquOBKsmqm5NuvERucfEAq4YnJD1dcj36tXF97WbxYf0VQEboSXVqITulZ4m3qsY6sh5KbWBBvYHY4ty6wiSmi4vY59SAASkpGXvHbLPWc7DvXtRQteLuBOrezQSL9VrgHLaibHfwsF57Mf0VkEFpaWNtyGBmz3bu4KR9rc0jWwzBI68lIWDcmPla3pEDtICJhMOFiLnHEN1exD0TyGhvO+0lbgL25xIvuzXv9oxbHg/Ld/4boZs8oLvZB1nu1sYH3FwAcXOaNiDYjkrDWMft9ocLWe6Noyz5oT2QuvcNaDa1y57urLAILUqnbXD96FnkHFI6Lld0nDvkmk8AWhCzc34RYyEjpSBuH3W2O8a10MauH/GLuprtbwYFFHoMDHWA+WKMeLgSnyU0DftJT+9Pq+DSFuzcpfseOrIxi1shIyLmuHjIQh36WcSdUjqGvFcfwa5UrH0jei1rjvbG6U8bFEDSA9yJ/wDC1g8SFhbb8g8NW58kesNUAutZkuJLThrOaB/wsr9IUdqhh+KIDg536rWT1b3GO7A0CRmJfc4nVyAtt3rOfSPHzoT1SDxaUUNDyY5Oa1JrVM1h3JkhzN8q6cn2ZGzWHktb9FgtTyhwxEtx2Fo/QoKpo9cC4yVrybAiDxvsfNBhRrHSIeWRBmrUb6i6jOR0Y4ntRKq2d6mnlVbPIud2dUaIZ3oGVymlehJHJByKQoWVTSOQ8hTxFbHL1NuknJmul09KRZzWO7iPVBv024e4P43/AKoGfRlQzOOQdxI8EBLrjpXHaCEvN+Q+nHwWc+mnn3W95efVASaTl2EN+VrW+OaAfOPiv2KCSb7p70ybYHFImqKlxzJceskoPSDHewaXZiV47A5jT+Up+s47gOKdVsJp33N9WSN3EPafMKkNkssfaTcln4PHW0+Y9FfhZjky/nuG9vkf5rStKuchMlFJqua74XNPAgrw5JpCxjrc2kGh1g1zjcDDUaCSA4AFzhc2IyUclZJsYxv/AFJwDwYHKvia6QtIAxjhkuXvGLmWIIAxHMG1HeykOOsxt/hhF+LiUpK2/sRmkNrvYL/BDJIeJI8kV9QcelNJ3CNg/DfxQFRK1gvLUFo65Y4h4AKjrOU+jGdOdj7fekn8rrUHi/6zRz09O37SS/z1DvIut4KKOWkb0GtJ3shc/wAQ1Y6f6RtHx/Zse75IWs/EQq2q+lhv91TE/PKG+ABRoPH9jpX9o/BFIe5jB/qcD4KCXSkg92Jg3vnx4BvquM1XL2dxOrGwXv0nSyWvsF3AeCrpOVlWejIGDHBkUbc88bX2DatQaf2dvdpVxzmZmR+zhc83GYvc7xsUX9qR4+0qHtANiXuZTjfuaVwefS9S/pzynqMr7cL2QVies8VqNxR3aq5SaMZ06hj/APMkn8BdVk30i6Nj+za9/wAkAb4uIXIo6RxVhRaJLjijQeKR0GX6Ttb7GmJG+SUN8Gg+aiPLesf0WRMHyOceJd6KmodF22K2iowEaCeu0xWSdKZ1rg2a1jbEG4yF08xySYyve87NZ7nW7LnBTsjCJjstQUgeOjA2L1zAFNJIgp5UDUxSPCHdU6uSDqKlAzT3WDouG1/Wn/XutZ0z2TDWJXFMdSaNBJWoaSpVK6sTfrSR4x1mLV8qhc5BtqF6ZVN4yiyokeUM8r18igc5DiN6iCElHrJI8Qckdha82yy2Y7l6XAjnAdhsfNRSPaG8/Jx2X33GXYpYWgNaBiMMTiTtuus5SCShgd0ooz2xs81BJycpH4GBvcC3yR+b+kMM27ctvEKeLN3b6BDimHkzPVHIqkPRYWE7Wvdh3G4WW5U6IbDBM1mNg1wJzweM/FdOJ8isPympjJ9Ysf7otAttsXeoSSSVMeLbTRzXQ1S2OTWebDVIJsT5diun6ehGWs7sbbzKzLIycgT3KVtI87PJMQLx/Kce7GT2uA8ghJOUUpya0dzj6oB1E8C9uGK8bSPOTTwt5rGLn/1rX2AbOWhrGsAayNvNbewva+0qvqdOVUn2lRM6+wyvtwvZNZoqQ7AO0/oiI9CPOZHcCULNRUnHE4k7TilZaCm5Phzg3WJJ2XAw3oip0LFECXYgZ5u8EHJIdQk1ZUUehJpWa7W2Zsc42DuzehpqN7Dqlpv1C4PBdG0g5oijazABgFrWthuVQ2jub3FusFT9Tss8Ht62ZBtFIcmnvsPNTs0TIdw77rS1JaBYc0/FYHHvVAyqlLnsc8kkENF9W52WIyTqV6JTxuOx7NBu2u8LeaOo9DRg4uuduP6IHR9A5xBdckHEEm619FQC97ZphCOk0XGBgL91/NWMNMBkEdDDYJkzgEbARgWTHuUEs6hdOmCkGtekZlXuqFE+oU2yqQfLUquqZlE6VRuddBMzIJSg5XouUoCYp0TZFJMoDKmSFRlMKPMi9bIoim3WMFNkUntkGCnayVhJ3SpoemL0JBgnWSTLr1Y1s7TGwWATto7/AOvFJJUFs9EQvrWxO3Ddb0CfCcO8+ZSSWNY57s+wrOapL3m/SdiLXyaB6JJKOb4lsD9xU12iYnYhob1AWCqH6PaP+Ekk/gi9jfqg/oIHSjnRgalsTbFt9nakkggWAU1XKXtu/AkAjUaM8NiEqoXazmmRztUkYkm9j2pJJgWzRcjxzwTmGlhONyMCNuzFaj6m0uuRftSSXPP5HZhb4g+kIL2QT2YJJJGVtldVxYfyVdFRhzi07i4G2II9EklTGyOZ9Gi0VRgWN9m5X0MYC8SVjlbPZnFV1QTvSSWRrK2S981DjvSSRbCmeOB3pljvSSSD2Mc070g0714kiBtiezrQNRH1+C8SRQjbAHQ9fgl7Hr8F4kmsRtiMPX4KIwdfgkkhZrZ62Hr8FKyDr8EkkGwpseYOvwTTF1+CSSCGsk9kd/gkkkiC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172" name="AutoShape 4" descr="data:image/jpeg;base64,/9j/4AAQSkZJRgABAQAAAQABAAD/2wCEAAkGBxISEhUUEBQWFRQQFBQUFBQVEBAQFBAVFBQWFhQUFBUYHCggGBolHBQUITEhJSkrLi4uFx8zODMsNygtLisBCgoKDg0OGhAQGywcHCQsLCwsLCwtLCwsLCwsLCwsLCwsLCwsLCwsLCwsLCwsLCwsLCwsLCwsLCwsLCwsLCssLP/AABEIAKUBMQMBIgACEQEDEQH/xAAbAAABBQEBAAAAAAAAAAAAAAAEAAIDBQYHAf/EAEgQAAEDAgIFCQQHBQcDBQAAAAEAAgMEESExBRJBUZEGIjJhcYGhscETQlJyBxQzYrLC0SOCkuHwFUNTg6LS8XOT4hYkRGOE/8QAGQEAAwEBAQAAAAAAAAAAAAAAAQIDAAQF/8QAJhEAAgICAgEEAQUAAAAAAAAAAAECEQMxEiFBEyIyUQQUcaHw8f/aAAwDAQACEQMRAD8A5jA/BSEoCGREh610h07JCoXuT5JEJLItGVgkqFM5COClLl6xlyhJmSGwN5w7V07kszmhZrQ+hwQCQtxoql1QLKM3ZWMWjQRRiyGr4MEVA7BNq3YIvQq+RzHlLFZyo2hazlLSPceYxzuxjj5BZ86OlHSbq/O5kf4iFKmdcWq7IwhatH6jR0pYR/8AoiP4SUJVOg21Efc2Z/kyy0ISvRsmSNbAY81YQIT2tM3OZzvkgP5nBSt0vTDZMe6NnqVWUGzmjNItICp3KjHKKMdGFx+aYeQYmv5Tu92GMfMZX/mClLBJs6Ifkwii/agdIZKok5TTnIRt7Imn8V0O/TtSf7w9zWN8gtH8dp3YJflxapImLHE4AnsBKKoqSS99R3bqOHoqd+kZjnLIf8x36qB8hPSJPaSV0ceqOXn3Zuo7N6RaO17B5lCVFRH/AIsf/cafK6yMMDn9BrnfK0u8kdDoGrd0aeY/5MluNlL9NEv+rn4SDpZ4r/at7myO/KpaPS0MZ6TndkdvMqGPkZXnKncPmdGzzciY+QtWc/ZN7ZQbfw3VFiiiUs82W8OlWSDmg99lFUR7VNo7knNG27nsOF7NEhOGzEDFS1MBbgc7XyspTVMtjnaKaUKrrGq4nCrqhiWLLPRWai9DEQY0tRUsjxICxQSMR5YoJWIxkJKICUk97UxVOZiXhXqSJidJepLGJ2FSB5UrYU9tOp8kV9NkFymFhVgymUgpt6HMdYmyOSgiha11VI5rpAHNhjYHSapyc8k2bfdmoRpGlb0YpnW+OaNv4WKDlRIXVcxPx27AALeFld0/ICZ3SmiGAOHtH3vu5ouqUQtkTOWhaLR07B8z5H+RC9dy/rPd9k3siv8AiJVlF9G5sCZXm+xtObji5Hs+jWO+Lpnd8cd+4grcUbkzJy8tdIO/+QR8rI2+TUDPygq39KomP+a8eRXSY/o4gB+zc4ffnN+8MARcXIWlaPsorg5l0r8N1iUQHHpqp7+m9zvme53mVCF3SHkvTtGDIQd4p479lyrCGijaLAgW+GONvkFjHBIqCV3Qikd8sbz5BGwcmqx/Rppe+NzfxWXdREPvnv8A0CcKUf4bj2l36rGOKRciK939zq9bpIh+a6Nh+jyqPSfC3tkc4+DV2NtEdkY7wFK2jfuaOHosY5LF9Grz0qlv7sL3+oVhB9GUfvSzO+WJrPO66d9TftcB3FL6oNsnksY59B9G1KMxM75pY2/hAR8PIGiGcDT808zvAGy2YpGbXOP9dSa8QN6RA+Z4HmVjWZyLkpRtygg74vafiR0OjIWdFsbfkgjb6KyFZTbC09hD/K6cK5nusceyGXz1bIWheS+wRsY2F/dh5BOFOD7jj2uf+qM+uv8AdifwY3zckyrk1mh7NUPJAOs0m4aXZDqadq1m5IHbRn/CHfb1UraN+xrRwVByx01UU8rWxPs1zL9FpN7kHHgs3JyhqnZzO7rDyCIx0SSjdbFw7gSsHyrp9SVv3mnwP81WyaQmd0pXn9936oKolNwSSc8ySkyLopidSIKpirpWq3nFxdVcwXOjuBCEg1PcE5jUQERYoJWKx9moJY1kxWiomYhiFZzMQMrFaEjlnEhSSISTkghJJJExqo9FuRcWiCtQ2nClbCFxWz0ejOR6HU7dEBX5YAo3PAQDZy7lfFq1UnWGHiwLtPJ+QyU8Lg+2tFESBmNZjepcj5fN/wDch3xRt8CQrrQOnKgU0TWyuDWN1QBYWDSRuXbHR58umzrUTbjM4Eg2aMSO0JOa0DEvwPxah8wuZv0jM7pSyH9936qF0hOZv2klEU6bFKzW1WWJIyMzXHrwFynvp8blrcc7vd5WCw3JB9quL72u3ixysaxh1n3cebsudyjmy+nXQa6s1Ih6mD90H1Tg3r4NaPyryiOtGw72jyQB0PIc5nnE7DkSCNuyyqnasz6ZauqLbh3fzUb64DNwHe0KuPJ5pNyZCRbN+4AbexSnQMZOs5tzhm52OqLA4bbBEA+TTEQzkH8V/IKeKo12hzTcOFx0vUqNuior9FhJ384njiUXHRhosMAMgBYBYwBTwukBJkcLPeLNbEAA1xAxLScrbVJLTMaLvkkte32r24nLoWT6HAyt+GU+LGH1RLgDmLoJCJJorJW0oBLucALnWMkmF9XbfaVFDXUw+ziyz1YWNI45q19mxoJs1o2mwA71G7SEQzkbxB8kG0tjxx3pfwDM0m64tC8AkAk4WJIG7LFKWsqLnVgwG0vGPciYK6N51WuubXyI8SpnytBAJxOWZRTT0GUXHpqiHR8krm3maGknAC+Vhn15p1VnGd0jf9Qc38ymBCgrujf4XxnhI1Fiy0Zb6R4+dC7qe38JWOW7+kdn7KI7pCOLT+iwYWCIIPSr9VoO5w8QUYq7lAP2DjuLT/qCD7CnTD6Ae0jcR7tvFV9S2xRXIOo1jK048wHgbeqI0xSWNwoSjR1452UJCmhCYQp4AkZVEgYoZGI0MUUjEljUVc0aBmjV1IxAzRqkZEpxsqHtURCOmYhXNV4uzllEkSTrJJhKOpfXCnNqHL0U4UzYguG2el0MLyUwNJRPswlqLGML9IUVnQne144OB9VFybfeG3wucPI+qs/pFi/ZRO3PI4t/kqXku/mvG5wPEfyXZj+KODL82aBicmRqUBOTDdBS6tRCd0rPFwHqtfpiKNkh/ZBxdiSXu3nYAsIyTVLXD3XB3A3XS9J0utKHBzRzSLFgffbcY7FPJG0LO66CdHuc6JhY5rG6pFtXWscbEEnIYYJ72H3pz12ETcPMFQUNOBEG3a7UJxeLYnFSuIbm+JoywaMDxTrQVddj20YIv7SR3X7Qi/8ADZef2fHtbf5nOd5lOEDnC/tDY7gB3jBefVBtc433uKIR8dPG03a1oNrXDWg23XUpeNpUbY2jfh1kr2zQsYrnlwkk1CBf2bsWa/SBblcfCFM6CQn7UgbQ1jBfvN7Jr5GtmLiQA6JuJwHNcf8Aenmuj+MG+7nX4diCFiOlpg5mo4k3zOFzjfdZCDQUOBILiMrkYdmCM9uC0ltzZtxgRfDBVD9I1R6EI7TrDzUsnC/crZ04vUcXxdItYaGNhu1tjvuT5qfVCrKR1UXNMgAb7w5v/KsnyAZkDtICbG010q/gTKmn27HIfSH2T+ppPAX9F47SEI/vG9gcHHgFHPWNc1waHuu0jCKQ5jfayeyLkq2V3L9l6W/wvYeNx6rnTV0rlQNfR7j9yN3AtK5q0ojI9KC0y28Eny34Yo4oeubeN43sd5FYxR8jNIexncSLh0bm27wR5LRz6SEt9ixWiJdWVp6iPBaehDZHW29ShlbuvB1YIJqweZuKdTlWc+irdaGZREHIqZcnjCjlYiGQkJsrVNjoAe1CzMVg9qFlasmZoqZmISSNWczEJI1XiznlEi1ElPqpJ+RLidIZKpBOmNgUjYFy2dlHjqhRmoRApgninAWMZjlo0upST7r2HibeqzHJd3OeN7QeBP6rc8rYb0cvU0HgQVz/AJOOtN2tcPI+i6sLuJxZ17zVMdZTtOCGRDFUiKTJdLkmeY4Xsx142k4A5tHquauW/wBFVB+pQPGPsxZ3ytcWHw8kJaBLRZ0BcWv9pbpAjWAsBkiWSgXu9n7oItwKjgnY64Dm9G+bTYXGJCcJGAi8wJ2C7McNwWWjLRJ7S5tcm/3D5lP9l1lQtq473Bc4gHose7q2BeGpvzhHITa3RDTa/wB4hEJI8xtNnEA7ie7JPi1SLtsRvCHdJKTcRDZi6RoPZgCpqcPx19Ubg0uPG/csYD0gHCWPUaHEskbYu1Rm1172Pwp7WT7om973+jU+twfCfvlv8UbvWydJrAYvxv7oaOwY3QErtjBSzHOVo+WG34nFCGF521Du+GIeABRFic3O/icPJLUG7jj5pWwxipOgU0Y2sB/6tVI7t5t7Kenp4hYlkN746sZdh22zUgC9S8ivpQ+icVDR0Qe5tvOylhk1hkRsxt6INE0mRTRk2zSSWirr49age3dC8d7QR6LmDQutMZeGRvXM3i51vNcjacEyJx0hxTXi4I3gr1ehEJidFMvNG3e8N4my3rNDvYbtbisFCdSoB+CYHg9dpug1Y8XRiJ3VLTgDbsKDrKqcbPArfVB2AX7kDNTu2t8FF4++jpWa9mZovavHOyRL2q0n5oytdCzRYXUckGiuPIpFa9qHkajixQyMU0VZVysQMzFbzMQM7FWLJyQNZJSaqSeyNHRWTDYOJU7ZOzgqupMzOjC53WLOHggXaQqtkLx/luR9q8ASlLyahsh/oBTxkHMDyWUZVVZFwwjtaG+aOpq6ZuMuqBuB1j4YLWvoDi15D+UlIDTy6uTmOFjsOqVyPQrrTM6yRxBXSjpN08mpkwNdhvuLXPFcwpebK37rwODrFUx13RLKn02bQqePJQFSAqhIlIW85Hyj6mLmwY+QHqB53qsACtjyMiElPNG7L2rXWBtm0f7VjMu6Qwtk1I2ta6RrhfVachfnDbv7kZHE0WPtgD91kTO7AdfihqKgia8Fo5zDa5zF8P1Vg2mPxWG4NaljddixVD2VDRgC518cnHPuUxUZZvPovXAG19huO0JhjySVrek4C++wUdLUtkva+Gw+ao6rlIAbezuRvx6r4BRnT0p6LWjuP6qD/JxrydK/EyP/AEutLYNYfhljPF4B8CVLMMDzbWOeAus7SaSlmZMJRbUbrNwAxabrST5Ek4Z5Zd6pGakrRz5IOEmmDBRnp91vM+ikULr63NANrXJNrEXwHXiknoGL5E6a5wAJOQFz3Lz2nUeHrkmSAkHCw67G/VglsvQohdoJuHHrOHVbJF0T8wcx/V0PGcO8+ZRNKce5NDYuQVKMZR/9h/1MafVcgmZqucPhc4cCQuvQH9rKN4jdxBb+Vcq0y3VqJhulf4uJ9VVEY6BE5NuvQUQmI0oNWaTqeT6rsFBVh7Wne1p4hck0+207+ux4tC6dybxponbTG3HuQY8KLkkZpps7AoeGN2tdxwGQU0x2gLDEE1IO2yr61qsnPwudiqnSa5vsGS58tIvhAzGoJWKwe1BzLnOorZwq+cKynVfOmiLIhsklZJVJ0a0VYzblcDmmxGbsbZDMcFPBpB1sTrAgWORx27rdtli56wscLGxIzByCt6epe/LHIWtewGV79duKeMrIShRojMHC4THujt+0JAJtcC9u1BUs2O3nYHt6+vAhPrmXbiswIJbQNjk1muJBFtnbcFcy0m3UnlHwyv8ABxsuhiqDWR6x2C/yg4eCwnKUD6zKRk4hw7HNB9U2PbBlukahpy61KxC6PfrRMO9o8kWwqpA9C1XIZxP1hoNi5jCDuILhfxCy2stHyCltUkfFE4cC0/qsY0FLQPDwXSOuwhxxcQ62xXckBN7uwJv0ratrYC3Z4qWyrqtzg27Ta2fMLzstYBLGKjoCikExUzWkkOxOeJd6pxmY04u42CDpHOcSSXWtk6MMGO7abW8UyspySXYEAYD2bXOy2E9aYJ7HDTOJ1QHEG555Nr9hRDY4xlGwdwKDpIjgS518bsdqDqyAUj6dxJ/aOAN8AGi3fa6RQitId5JPbZPUkuY5uADmkYC2YUkT2mNpti6MG9jbojbkhoafVx1nG4tznX77IrReMLBubq/wkt9ExN7AtZmwdwdhwBUsd8msPBw8wEfG242jMbsiRfDf+iaY3a2TdS2Ny4uv5WS8EFXYJqP22Hbqj1KcIHbSOJPkBvRr48Dq4E7bA2T1uCH5gDKPDM/wn8xUsMGq64z6y0YYXwA61PFCG3t7xucSce/JP1Re+3K/b/wEVFIDk3sFAtOfvRD/AEuP+5cz5Vx2rJutwPFjT6rp0v2zOtkg8WH0XPeXEdqtx+JjD4Fv5URF5M+knELyyITJ8pW2m7WtPmPRdC5HSa1HF1At4OIWD5Vs57DvafA/zWw5APvSgfC948b+qw0TTBODk6Knc7YiPqTbc7HqyCAxn6l75n6kIu0Hnu93iiH0gYMc+rAK3eQ0WaAANgFlVVcl1zZErtnTisrpigJijKhyr5XKB0gsyr50dKUFMmQsiKySdZeqlkyOu0e5riC3In3Tls8wpqcWBBcW3y5pdYbTq7Dey6DpvR4cTq5kDqOGOHeAqT+ynXyJI1rE2FtY4jsVFGiDnyQJRgm1zliQAMEXPXljbBod2i6KbQ6g7f6sgauwwzOwDEnuQYUQGrEgdG0ftpWljjYWa07G3ywWT5UU5ZM0G9/ZR3uLHC7cR+6tvT0LWFsriGnM3IBHasxy+mbJLHIw6wLCwneWH/yCrElO6JNBPvCzquOBKsmqm5NuvERucfEAq4YnJD1dcj36tXF97WbxYf0VQEboSXVqITulZ4m3qsY6sh5KbWBBvYHY4ty6wiSmi4vY59SAASkpGXvHbLPWc7DvXtRQteLuBOrezQSL9VrgHLaibHfwsF57Mf0VkEFpaWNtyGBmz3bu4KR9rc0jWwzBI68lIWDcmPla3pEDtICJhMOFiLnHEN1exD0TyGhvO+0lbgL25xIvuzXv9oxbHg/Ld/4boZs8oLvZB1nu1sYH3FwAcXOaNiDYjkrDWMft9ocLWe6Noyz5oT2QuvcNaDa1y57urLAILUqnbXD96FnkHFI6Lld0nDvkmk8AWhCzc34RYyEjpSBuH3W2O8a10MauH/GLuprtbwYFFHoMDHWA+WKMeLgSnyU0DftJT+9Pq+DSFuzcpfseOrIxi1shIyLmuHjIQh36WcSdUjqGvFcfwa5UrH0jei1rjvbG6U8bFEDSA9yJ/wDC1g8SFhbb8g8NW58kesNUAutZkuJLThrOaB/wsr9IUdqhh+KIDg536rWT1b3GO7A0CRmJfc4nVyAtt3rOfSPHzoT1SDxaUUNDyY5Oa1JrVM1h3JkhzN8q6cn2ZGzWHktb9FgtTyhwxEtx2Fo/QoKpo9cC4yVrybAiDxvsfNBhRrHSIeWRBmrUb6i6jOR0Y4ntRKq2d6mnlVbPIud2dUaIZ3oGVymlehJHJByKQoWVTSOQ8hTxFbHL1NuknJmul09KRZzWO7iPVBv024e4P43/AKoGfRlQzOOQdxI8EBLrjpXHaCEvN+Q+nHwWc+mnn3W95efVASaTl2EN+VrW+OaAfOPiv2KCSb7p70ybYHFImqKlxzJceskoPSDHewaXZiV47A5jT+Up+s47gOKdVsJp33N9WSN3EPafMKkNkssfaTcln4PHW0+Y9FfhZjky/nuG9vkf5rStKuchMlFJqua74XNPAgrw5JpCxjrc2kGh1g1zjcDDUaCSA4AFzhc2IyUclZJsYxv/AFJwDwYHKvia6QtIAxjhkuXvGLmWIIAxHMG1HeykOOsxt/hhF+LiUpK2/sRmkNrvYL/BDJIeJI8kV9QcelNJ3CNg/DfxQFRK1gvLUFo65Y4h4AKjrOU+jGdOdj7fekn8rrUHi/6zRz09O37SS/z1DvIut4KKOWkb0GtJ3shc/wAQ1Y6f6RtHx/Zse75IWs/EQq2q+lhv91TE/PKG+ABRoPH9jpX9o/BFIe5jB/qcD4KCXSkg92Jg3vnx4BvquM1XL2dxOrGwXv0nSyWvsF3AeCrpOVlWejIGDHBkUbc88bX2DatQaf2dvdpVxzmZmR+zhc83GYvc7xsUX9qR4+0qHtANiXuZTjfuaVwefS9S/pzynqMr7cL2QVies8VqNxR3aq5SaMZ06hj/APMkn8BdVk30i6Nj+za9/wAkAb4uIXIo6RxVhRaJLjijQeKR0GX6Ttb7GmJG+SUN8Gg+aiPLesf0WRMHyOceJd6KmodF22K2iowEaCeu0xWSdKZ1rg2a1jbEG4yF08xySYyve87NZ7nW7LnBTsjCJjstQUgeOjA2L1zAFNJIgp5UDUxSPCHdU6uSDqKlAzT3WDouG1/Wn/XutZ0z2TDWJXFMdSaNBJWoaSpVK6sTfrSR4x1mLV8qhc5BtqF6ZVN4yiyokeUM8r18igc5DiN6iCElHrJI8Qckdha82yy2Y7l6XAjnAdhsfNRSPaG8/Jx2X33GXYpYWgNaBiMMTiTtuus5SCShgd0ooz2xs81BJycpH4GBvcC3yR+b+kMM27ctvEKeLN3b6BDimHkzPVHIqkPRYWE7Wvdh3G4WW5U6IbDBM1mNg1wJzweM/FdOJ8isPympjJ9Ysf7otAttsXeoSSSVMeLbTRzXQ1S2OTWebDVIJsT5diun6ehGWs7sbbzKzLIycgT3KVtI87PJMQLx/Kce7GT2uA8ghJOUUpya0dzj6oB1E8C9uGK8bSPOTTwt5rGLn/1rX2AbOWhrGsAayNvNbewva+0qvqdOVUn2lRM6+wyvtwvZNZoqQ7AO0/oiI9CPOZHcCULNRUnHE4k7TilZaCm5Phzg3WJJ2XAw3oip0LFECXYgZ5u8EHJIdQk1ZUUehJpWa7W2Zsc42DuzehpqN7Dqlpv1C4PBdG0g5oijazABgFrWthuVQ2jub3FusFT9Tss8Ht62ZBtFIcmnvsPNTs0TIdw77rS1JaBYc0/FYHHvVAyqlLnsc8kkENF9W52WIyTqV6JTxuOx7NBu2u8LeaOo9DRg4uuduP6IHR9A5xBdckHEEm619FQC97ZphCOk0XGBgL91/NWMNMBkEdDDYJkzgEbARgWTHuUEs6hdOmCkGtekZlXuqFE+oU2yqQfLUquqZlE6VRuddBMzIJSg5XouUoCYp0TZFJMoDKmSFRlMKPMi9bIoim3WMFNkUntkGCnayVhJ3SpoemL0JBgnWSTLr1Y1s7TGwWATto7/AOvFJJUFs9EQvrWxO3Ddb0CfCcO8+ZSSWNY57s+wrOapL3m/SdiLXyaB6JJKOb4lsD9xU12iYnYhob1AWCqH6PaP+Ekk/gi9jfqg/oIHSjnRgalsTbFt9nakkggWAU1XKXtu/AkAjUaM8NiEqoXazmmRztUkYkm9j2pJJgWzRcjxzwTmGlhONyMCNuzFaj6m0uuRftSSXPP5HZhb4g+kIL2QT2YJJJGVtldVxYfyVdFRhzi07i4G2II9EklTGyOZ9Gi0VRgWN9m5X0MYC8SVjlbPZnFV1QTvSSWRrK2S981DjvSSRbCmeOB3pljvSSSD2Mc070g0714kiBtiezrQNRH1+C8SRQjbAHQ9fgl7Hr8F4kmsRtiMPX4KIwdfgkkhZrZ62Hr8FKyDr8EkkGwpseYOvwTTF1+CSSCGsk9kd/gkkkiC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174" name="Picture 6" descr="Power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36712"/>
            <a:ext cx="3456384" cy="4896544"/>
          </a:xfrm>
          <a:prstGeom prst="rect">
            <a:avLst/>
          </a:prstGeom>
          <a:noFill/>
        </p:spPr>
      </p:pic>
      <p:pic>
        <p:nvPicPr>
          <p:cNvPr id="7176" name="Picture 8" descr="Low Cost Power Me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024336" cy="4272474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Energy Meters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5400616"/>
            <a:ext cx="8229600" cy="676672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How much electricity do my lights use?</a:t>
            </a:r>
          </a:p>
        </p:txBody>
      </p:sp>
      <p:pic>
        <p:nvPicPr>
          <p:cNvPr id="7178" name="Picture 10" descr="PowerMate L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052736"/>
            <a:ext cx="3096344" cy="4464496"/>
          </a:xfrm>
          <a:prstGeom prst="rect">
            <a:avLst/>
          </a:prstGeom>
          <a:noFill/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Lighting Audit</a:t>
            </a:r>
            <a:endParaRPr lang="en-AU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4467"/>
              </p:ext>
            </p:extLst>
          </p:nvPr>
        </p:nvGraphicFramePr>
        <p:xfrm>
          <a:off x="107504" y="1428329"/>
          <a:ext cx="8928991" cy="4908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7734"/>
                <a:gridCol w="1307707"/>
                <a:gridCol w="575870"/>
                <a:gridCol w="674850"/>
                <a:gridCol w="575870"/>
                <a:gridCol w="575870"/>
                <a:gridCol w="575870"/>
                <a:gridCol w="575870"/>
                <a:gridCol w="575870"/>
                <a:gridCol w="575870"/>
                <a:gridCol w="575870"/>
                <a:gridCol w="575870"/>
                <a:gridCol w="575870"/>
              </a:tblGrid>
              <a:tr h="3983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power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power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power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use details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Location use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Location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type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light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starter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total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number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use - day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use - wk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use - yr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use - hrs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use - hrs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use - yr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Cost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(W)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(W)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(W)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(each)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(hrs/day)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(day/wk)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(wk/yr)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(hrs/yr)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(hrs/yr)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(kWh/yr)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($/yr)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Church auditorium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   7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Church auditorium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239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70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Church auditorium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globe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23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Church auditorium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incandescent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   7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Offices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   6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Offices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incandescent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   4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Hall - main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1404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1404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1123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328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Hall - main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incandescent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1404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   4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Hall - main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incandescent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1404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   1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Craft rooms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   1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Hall - main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1404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1404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20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Kitchen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234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234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14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Toilets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globe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2452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2452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184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54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Meeting Room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180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53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External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   6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External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1820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32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External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11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Toilets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incandescent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2452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2452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172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External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incandescent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 $          19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Hall - old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fluro tube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 $          60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001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AU" sz="6000" dirty="0" smtClean="0">
                <a:solidFill>
                  <a:srgbClr val="FF0000"/>
                </a:solidFill>
              </a:rPr>
              <a:t>What types are there?</a:t>
            </a:r>
            <a:endParaRPr lang="en-AU" sz="60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stratify.co/wp-content/uploads/2013/02/Light-Bulb-Mo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4838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dn.officeprojectdesign.com/wp-content/gallery/emotional-office-design/01-emotional-office-design-natural-lighting-and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Natural Light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518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rman-translation-tips-and-resources.com/images/technical-german-trans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836712"/>
            <a:ext cx="2880320" cy="26850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AU" sz="4800" dirty="0" smtClean="0">
                <a:solidFill>
                  <a:srgbClr val="FF0000"/>
                </a:solidFill>
              </a:rPr>
              <a:t>Some Technical Terms</a:t>
            </a:r>
            <a:endParaRPr lang="en-AU" sz="48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124744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dirty="0" smtClean="0">
                <a:latin typeface="+mj-lt"/>
                <a:ea typeface="+mj-ea"/>
                <a:cs typeface="+mj-cs"/>
              </a:rPr>
              <a:t>kWh?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1772816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 smtClean="0">
                <a:latin typeface="+mj-lt"/>
                <a:ea typeface="+mj-ea"/>
                <a:cs typeface="+mj-cs"/>
              </a:rPr>
              <a:t>‘kilowatt hour’</a:t>
            </a:r>
            <a:endParaRPr kumimoji="0" lang="en-A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648" y="2492896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 smtClean="0">
                <a:latin typeface="+mj-lt"/>
                <a:ea typeface="+mj-ea"/>
                <a:cs typeface="+mj-cs"/>
              </a:rPr>
              <a:t>- a unit of electricity</a:t>
            </a:r>
            <a:endParaRPr kumimoji="0" lang="en-A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5013176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noProof="0" dirty="0" smtClean="0">
                <a:latin typeface="+mj-lt"/>
                <a:ea typeface="+mj-ea"/>
                <a:cs typeface="+mj-cs"/>
              </a:rPr>
              <a:t>Tariff?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5661248"/>
            <a:ext cx="79845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 smtClean="0">
                <a:latin typeface="+mj-lt"/>
                <a:ea typeface="+mj-ea"/>
                <a:cs typeface="+mj-cs"/>
              </a:rPr>
              <a:t>the amount/rate ($) you pay per kWh</a:t>
            </a:r>
            <a:endParaRPr kumimoji="0" lang="en-A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5928" y="2996952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dirty="0" smtClean="0">
                <a:latin typeface="+mj-lt"/>
                <a:ea typeface="+mj-ea"/>
                <a:cs typeface="+mj-cs"/>
              </a:rPr>
              <a:t>MJ?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07976" y="3645024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 smtClean="0">
                <a:latin typeface="+mj-lt"/>
                <a:ea typeface="+mj-ea"/>
                <a:cs typeface="+mj-cs"/>
              </a:rPr>
              <a:t>‘mega-joule’</a:t>
            </a:r>
            <a:endParaRPr kumimoji="0" lang="en-A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56048" y="4365104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 smtClean="0">
                <a:latin typeface="+mj-lt"/>
                <a:ea typeface="+mj-ea"/>
                <a:cs typeface="+mj-cs"/>
              </a:rPr>
              <a:t>- a unit of gas</a:t>
            </a:r>
            <a:endParaRPr kumimoji="0" lang="en-A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Natural Light?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8370" name="Picture 2" descr="https://www.masters.com.au/media/MASTERS/Product/1000x1000/100648883_0_9999_v1_m56577569831449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96952"/>
            <a:ext cx="4067944" cy="4067944"/>
          </a:xfrm>
          <a:prstGeom prst="rect">
            <a:avLst/>
          </a:prstGeom>
          <a:noFill/>
        </p:spPr>
      </p:pic>
      <p:pic>
        <p:nvPicPr>
          <p:cNvPr id="58372" name="Picture 4" descr="contemporary bathroom Lovely Skylights: Good Idea or Money Pit?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7243"/>
            <a:ext cx="3851920" cy="5130758"/>
          </a:xfrm>
          <a:prstGeom prst="rect">
            <a:avLst/>
          </a:prstGeom>
          <a:noFill/>
        </p:spPr>
      </p:pic>
      <p:pic>
        <p:nvPicPr>
          <p:cNvPr id="58374" name="Picture 6" descr="http://www.freeplayenergy.com/aid-and-development/components/com_virtuemart/shop_image/product/Solar_Panel_50c8d6bf176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99392"/>
            <a:ext cx="2448272" cy="2448272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 rot="2732272">
            <a:off x="7064478" y="2097058"/>
            <a:ext cx="1435100" cy="1735138"/>
          </a:xfrm>
          <a:custGeom>
            <a:avLst/>
            <a:gdLst>
              <a:gd name="connsiteX0" fmla="*/ 0 w 1435100"/>
              <a:gd name="connsiteY0" fmla="*/ 0 h 1735138"/>
              <a:gd name="connsiteX1" fmla="*/ 1162050 w 1435100"/>
              <a:gd name="connsiteY1" fmla="*/ 619125 h 1735138"/>
              <a:gd name="connsiteX2" fmla="*/ 1400175 w 1435100"/>
              <a:gd name="connsiteY2" fmla="*/ 895350 h 1735138"/>
              <a:gd name="connsiteX3" fmla="*/ 1266825 w 1435100"/>
              <a:gd name="connsiteY3" fmla="*/ 1123950 h 1735138"/>
              <a:gd name="connsiteX4" fmla="*/ 390525 w 1435100"/>
              <a:gd name="connsiteY4" fmla="*/ 1190625 h 1735138"/>
              <a:gd name="connsiteX5" fmla="*/ 123825 w 1435100"/>
              <a:gd name="connsiteY5" fmla="*/ 1419225 h 1735138"/>
              <a:gd name="connsiteX6" fmla="*/ 200025 w 1435100"/>
              <a:gd name="connsiteY6" fmla="*/ 1609725 h 1735138"/>
              <a:gd name="connsiteX7" fmla="*/ 676275 w 1435100"/>
              <a:gd name="connsiteY7" fmla="*/ 1714500 h 1735138"/>
              <a:gd name="connsiteX8" fmla="*/ 971550 w 1435100"/>
              <a:gd name="connsiteY8" fmla="*/ 1733550 h 17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100" h="1735138">
                <a:moveTo>
                  <a:pt x="0" y="0"/>
                </a:moveTo>
                <a:cubicBezTo>
                  <a:pt x="464344" y="234950"/>
                  <a:pt x="928688" y="469900"/>
                  <a:pt x="1162050" y="619125"/>
                </a:cubicBezTo>
                <a:cubicBezTo>
                  <a:pt x="1395412" y="768350"/>
                  <a:pt x="1382713" y="811213"/>
                  <a:pt x="1400175" y="895350"/>
                </a:cubicBezTo>
                <a:cubicBezTo>
                  <a:pt x="1417637" y="979487"/>
                  <a:pt x="1435100" y="1074738"/>
                  <a:pt x="1266825" y="1123950"/>
                </a:cubicBezTo>
                <a:cubicBezTo>
                  <a:pt x="1098550" y="1173163"/>
                  <a:pt x="581025" y="1141413"/>
                  <a:pt x="390525" y="1190625"/>
                </a:cubicBezTo>
                <a:cubicBezTo>
                  <a:pt x="200025" y="1239837"/>
                  <a:pt x="155575" y="1349375"/>
                  <a:pt x="123825" y="1419225"/>
                </a:cubicBezTo>
                <a:cubicBezTo>
                  <a:pt x="92075" y="1489075"/>
                  <a:pt x="107950" y="1560513"/>
                  <a:pt x="200025" y="1609725"/>
                </a:cubicBezTo>
                <a:cubicBezTo>
                  <a:pt x="292100" y="1658937"/>
                  <a:pt x="547688" y="1693863"/>
                  <a:pt x="676275" y="1714500"/>
                </a:cubicBezTo>
                <a:cubicBezTo>
                  <a:pt x="804863" y="1735138"/>
                  <a:pt x="888206" y="1734344"/>
                  <a:pt x="971550" y="1733550"/>
                </a:cubicBezTo>
              </a:path>
            </a:pathLst>
          </a:custGeom>
          <a:ln w="63500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24744"/>
            <a:ext cx="2592288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/>
              <a:t>Heat Loss…?</a:t>
            </a:r>
            <a:endParaRPr lang="en-AU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716016" y="6281936"/>
            <a:ext cx="30243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Heat Loss…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518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5445224"/>
            <a:ext cx="6335712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Great heaters!</a:t>
            </a:r>
          </a:p>
          <a:p>
            <a:pPr marL="457200" lvl="1" indent="0" algn="ctr">
              <a:buNone/>
            </a:pPr>
            <a:r>
              <a:rPr lang="en-US" sz="2000" dirty="0" smtClean="0"/>
              <a:t>(approx. 5-10% electrical energy ends up as light)</a:t>
            </a:r>
            <a:endParaRPr lang="en-AU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Incandescent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2231" name="Picture 7" descr="C:\Users\Damien.Moyse\Desktop\Incandescent_Light_Bul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3242"/>
            <a:ext cx="2448272" cy="4067702"/>
          </a:xfrm>
          <a:prstGeom prst="rect">
            <a:avLst/>
          </a:prstGeom>
          <a:noFill/>
        </p:spPr>
      </p:pic>
      <p:pic>
        <p:nvPicPr>
          <p:cNvPr id="9" name="Picture 8" descr="C:\Users\Andrew.Reddaway\AppData\Local\Microsoft\Windows\Temporary Internet Files\Content.IE5\CRMX0F7H\MC900436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3242"/>
            <a:ext cx="1439168" cy="883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518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Incandescent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2231" name="Picture 7" descr="C:\Users\Damien.Moyse\Desktop\Incandescent_Light_Bul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950310" cy="32403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35696" y="1844824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800" dirty="0" smtClean="0"/>
              <a:t>Produces </a:t>
            </a:r>
            <a:r>
              <a:rPr lang="en-AU" sz="2800" dirty="0"/>
              <a:t>light </a:t>
            </a:r>
            <a:r>
              <a:rPr lang="en-AU" sz="2800" dirty="0" smtClean="0"/>
              <a:t>by heating a wire</a:t>
            </a:r>
            <a:r>
              <a:rPr lang="en-AU" sz="2800" dirty="0"/>
              <a:t> </a:t>
            </a:r>
            <a:r>
              <a:rPr lang="en-AU" sz="2800" dirty="0" smtClean="0"/>
              <a:t> filament with electrical current</a:t>
            </a:r>
          </a:p>
          <a:p>
            <a:pPr algn="r"/>
            <a:endParaRPr lang="en-AU" sz="2800" dirty="0" smtClean="0"/>
          </a:p>
          <a:p>
            <a:pPr algn="r"/>
            <a:r>
              <a:rPr lang="en-AU" sz="2800" dirty="0" smtClean="0"/>
              <a:t>Works on either AC or DC</a:t>
            </a:r>
          </a:p>
          <a:p>
            <a:pPr algn="r"/>
            <a:endParaRPr lang="en-AU" sz="2800" dirty="0" smtClean="0"/>
          </a:p>
          <a:p>
            <a:pPr algn="r"/>
            <a:r>
              <a:rPr lang="en-AU" sz="2800" dirty="0" smtClean="0"/>
              <a:t>Light output (</a:t>
            </a:r>
            <a:r>
              <a:rPr lang="en-AU" sz="2800" b="1" dirty="0" smtClean="0"/>
              <a:t>Lumens</a:t>
            </a:r>
            <a:r>
              <a:rPr lang="en-AU" sz="2800" dirty="0" smtClean="0"/>
              <a:t>): ~16 lumens/watt</a:t>
            </a:r>
          </a:p>
          <a:p>
            <a:pPr algn="r"/>
            <a:r>
              <a:rPr lang="en-AU" sz="2800" dirty="0" smtClean="0"/>
              <a:t>(CFL: 60 lm/w)</a:t>
            </a:r>
          </a:p>
          <a:p>
            <a:pPr algn="r"/>
            <a:endParaRPr lang="en-AU" sz="2800" dirty="0" smtClean="0"/>
          </a:p>
          <a:p>
            <a:pPr algn="r"/>
            <a:r>
              <a:rPr lang="en-AU" sz="2800" dirty="0" smtClean="0"/>
              <a:t>Short lifetimes - around 1,000 hours</a:t>
            </a:r>
          </a:p>
          <a:p>
            <a:pPr algn="r"/>
            <a:r>
              <a:rPr lang="en-AU" sz="2800" dirty="0" smtClean="0"/>
              <a:t>Gradually being phased out</a:t>
            </a:r>
            <a:endParaRPr lang="en-AU" sz="2800" b="0" i="0" dirty="0">
              <a:effectLst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108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cheapbills.com.au/wp-content/uploads/2013/07/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7"/>
            <a:ext cx="4104456" cy="410445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Halogen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8" name="Picture 7" descr="C:\Users\Andrew.Reddaway\AppData\Local\Microsoft\Windows\Temporary Internet Files\Content.IE5\CRMX0F7H\MC900436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385" y="1439188"/>
            <a:ext cx="1338310" cy="821620"/>
          </a:xfrm>
          <a:prstGeom prst="rect">
            <a:avLst/>
          </a:prstGeom>
          <a:noFill/>
        </p:spPr>
      </p:pic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5445224"/>
            <a:ext cx="6335712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Even better heaters!</a:t>
            </a:r>
          </a:p>
          <a:p>
            <a:pPr marL="457200" lvl="1" indent="0" algn="ctr">
              <a:buNone/>
            </a:pPr>
            <a:r>
              <a:rPr lang="en-US" sz="2000" dirty="0" smtClean="0"/>
              <a:t>(no more than 5% electrical energy ends up as light)</a:t>
            </a: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307864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cheapbills.com.au/wp-content/uploads/2013/07/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592288" cy="2592289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Halogen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403648" y="2204864"/>
            <a:ext cx="75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Incandescent with small </a:t>
            </a:r>
            <a:r>
              <a:rPr lang="en-AU" sz="2400" dirty="0">
                <a:solidFill>
                  <a:srgbClr val="252525"/>
                </a:solidFill>
                <a:latin typeface="Arial" panose="020B0604020202020204" pitchFamily="34" charset="0"/>
              </a:rPr>
              <a:t>amount of </a:t>
            </a:r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halogen</a:t>
            </a:r>
          </a:p>
          <a:p>
            <a:pPr algn="r"/>
            <a:endParaRPr lang="en-A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r"/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Gas &amp; filament </a:t>
            </a:r>
            <a:r>
              <a:rPr lang="en-AU" sz="2400" dirty="0">
                <a:solidFill>
                  <a:srgbClr val="252525"/>
                </a:solidFill>
                <a:latin typeface="Arial" panose="020B0604020202020204" pitchFamily="34" charset="0"/>
              </a:rPr>
              <a:t>produces </a:t>
            </a:r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chemical reaction</a:t>
            </a:r>
          </a:p>
          <a:p>
            <a:pPr algn="r"/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- increasing light output &amp; colour temp</a:t>
            </a:r>
          </a:p>
          <a:p>
            <a:pPr algn="r"/>
            <a:endParaRPr lang="en-A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r"/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Operates </a:t>
            </a:r>
            <a:r>
              <a:rPr lang="en-AU" sz="2400" dirty="0">
                <a:solidFill>
                  <a:srgbClr val="252525"/>
                </a:solidFill>
                <a:latin typeface="Arial" panose="020B0604020202020204" pitchFamily="34" charset="0"/>
              </a:rPr>
              <a:t>at </a:t>
            </a:r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high temps – but low quality casing - hence significant heat loss</a:t>
            </a:r>
          </a:p>
          <a:p>
            <a:pPr algn="r"/>
            <a:endParaRPr lang="en-A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r"/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Often low voltage – but not low energy!</a:t>
            </a:r>
          </a:p>
          <a:p>
            <a:pPr algn="r"/>
            <a:r>
              <a:rPr lang="en-A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- 12V needs additional transformer for 240V supply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4828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5445224"/>
            <a:ext cx="6335712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The ‘Nokia’ of Lighting</a:t>
            </a:r>
          </a:p>
          <a:p>
            <a:pPr marL="457200" lvl="1" indent="0" algn="ctr">
              <a:buNone/>
            </a:pPr>
            <a:r>
              <a:rPr lang="en-US" sz="2000" dirty="0" smtClean="0"/>
              <a:t>(use 60-80% less energy than incandescent)</a:t>
            </a:r>
            <a:endParaRPr lang="en-AU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Compact Fluorescent (CFL)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6" descr="http://upload.wikimedia.org/wikipedia/commons/3/31/06_Spiral_CFL_Bulb_2010-03-08_(white_bac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45" y="1196752"/>
            <a:ext cx="3174910" cy="4104456"/>
          </a:xfrm>
          <a:prstGeom prst="rect">
            <a:avLst/>
          </a:prstGeom>
          <a:noFill/>
        </p:spPr>
      </p:pic>
      <p:pic>
        <p:nvPicPr>
          <p:cNvPr id="9" name="Picture 2" descr="C:\Users\Andrew.Reddaway\AppData\Local\Microsoft\Windows\Temporary Internet Files\Content.IE5\CRMX0F7H\MC9004375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1152128" cy="105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200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upload.wikimedia.org/wikipedia/commons/3/31/06_Spiral_CFL_Bulb_2010-03-08_(white_bac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1893806" cy="2448272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Compact Fluorescent (CFL)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827584" y="2780928"/>
            <a:ext cx="80466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600" dirty="0" smtClean="0">
                <a:solidFill>
                  <a:srgbClr val="252525"/>
                </a:solidFill>
              </a:rPr>
              <a:t>Familiar curved tube, compact ballast in lamp base</a:t>
            </a:r>
            <a:endParaRPr lang="en-AU" sz="2600" dirty="0">
              <a:solidFill>
                <a:srgbClr val="252525"/>
              </a:solidFill>
            </a:endParaRPr>
          </a:p>
          <a:p>
            <a:pPr algn="r"/>
            <a:endParaRPr lang="en-AU" sz="2600" dirty="0" smtClean="0">
              <a:solidFill>
                <a:srgbClr val="252525"/>
              </a:solidFill>
            </a:endParaRPr>
          </a:p>
          <a:p>
            <a:pPr algn="r"/>
            <a:r>
              <a:rPr lang="en-AU" sz="2600" dirty="0" smtClean="0">
                <a:solidFill>
                  <a:srgbClr val="252525"/>
                </a:solidFill>
              </a:rPr>
              <a:t>Mercury atoms radiate ultraviolet light – converted to visible light (and heat) as it strikes the bulb coating</a:t>
            </a:r>
          </a:p>
          <a:p>
            <a:pPr algn="r"/>
            <a:endParaRPr lang="en-AU" sz="2600" dirty="0" smtClean="0">
              <a:solidFill>
                <a:srgbClr val="252525"/>
              </a:solidFill>
            </a:endParaRPr>
          </a:p>
          <a:p>
            <a:pPr algn="r"/>
            <a:r>
              <a:rPr lang="en-AU" sz="2600" dirty="0" smtClean="0">
                <a:solidFill>
                  <a:srgbClr val="252525"/>
                </a:solidFill>
              </a:rPr>
              <a:t>All fluorescents contain mercury – complicating disposal</a:t>
            </a:r>
          </a:p>
          <a:p>
            <a:pPr algn="r"/>
            <a:endParaRPr lang="en-AU" sz="2600" dirty="0" smtClean="0">
              <a:solidFill>
                <a:srgbClr val="252525"/>
              </a:solidFill>
            </a:endParaRPr>
          </a:p>
          <a:p>
            <a:pPr algn="r"/>
            <a:r>
              <a:rPr lang="en-AU" sz="2600" dirty="0" smtClean="0">
                <a:solidFill>
                  <a:srgbClr val="252525"/>
                </a:solidFill>
              </a:rPr>
              <a:t>8,000 – 15,000 operating hours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3849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Fluorescent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6732240" y="3212976"/>
            <a:ext cx="2141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3600" dirty="0" smtClean="0">
                <a:solidFill>
                  <a:srgbClr val="252525"/>
                </a:solidFill>
              </a:rPr>
              <a:t>More often associated with these!</a:t>
            </a:r>
            <a:endParaRPr lang="en-AU" sz="3600" dirty="0">
              <a:solidFill>
                <a:srgbClr val="252525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  <p:pic>
        <p:nvPicPr>
          <p:cNvPr id="10" name="Picture 2" descr="http://www.tlc-direct.co.uk/Images/Products/size_3/TNPP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513614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849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5445224"/>
            <a:ext cx="7848872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The ‘</a:t>
            </a:r>
            <a:r>
              <a:rPr lang="en-US" sz="4800" dirty="0" err="1" smtClean="0"/>
              <a:t>iPhone</a:t>
            </a:r>
            <a:r>
              <a:rPr lang="en-US" sz="4800" dirty="0" smtClean="0"/>
              <a:t> 6’</a:t>
            </a:r>
          </a:p>
          <a:p>
            <a:pPr marL="457200" lvl="1" indent="0" algn="ctr">
              <a:buNone/>
            </a:pPr>
            <a:r>
              <a:rPr lang="en-US" sz="2000" dirty="0" smtClean="0"/>
              <a:t>(use 90%+ less energy than halogen and 50% less than CFLs)</a:t>
            </a:r>
            <a:endParaRPr lang="en-AU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LED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4" descr="https://encrypted-tbn1.gstatic.com/images?q=tbn:ANd9GcTxU6tZ1bPuff8aHjur9uA-niz3ciK4b3rlq_y43i2MaGWkk0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3563888" cy="3260580"/>
          </a:xfrm>
          <a:prstGeom prst="rect">
            <a:avLst/>
          </a:prstGeom>
          <a:noFill/>
        </p:spPr>
      </p:pic>
      <p:pic>
        <p:nvPicPr>
          <p:cNvPr id="10" name="Picture 2" descr="http://www.dmxledlights.com/images/IndoorLighting/Indoor_LED_Lighting_MR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295" y="2335346"/>
            <a:ext cx="3096344" cy="2977669"/>
          </a:xfrm>
          <a:prstGeom prst="rect">
            <a:avLst/>
          </a:prstGeom>
          <a:noFill/>
        </p:spPr>
      </p:pic>
      <p:pic>
        <p:nvPicPr>
          <p:cNvPr id="9" name="Picture 2" descr="C:\Users\Andrew.Reddaway\AppData\Local\Microsoft\Windows\Temporary Internet Files\Content.IE5\CRMX0F7H\MC9004375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1152128" cy="105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586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LED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4" descr="https://encrypted-tbn1.gstatic.com/images?q=tbn:ANd9GcTxU6tZ1bPuff8aHjur9uA-niz3ciK4b3rlq_y43i2MaGWkk0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2046366" cy="1872208"/>
          </a:xfrm>
          <a:prstGeom prst="rect">
            <a:avLst/>
          </a:prstGeom>
          <a:noFill/>
        </p:spPr>
      </p:pic>
      <p:pic>
        <p:nvPicPr>
          <p:cNvPr id="10" name="Picture 2" descr="http://www.dmxledlights.com/images/IndoorLighting/Indoor_LED_Lighting_MR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1800199" cy="173120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844824"/>
            <a:ext cx="7272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AU" sz="2400" b="1" dirty="0" smtClean="0">
                <a:solidFill>
                  <a:srgbClr val="252525"/>
                </a:solidFill>
              </a:rPr>
              <a:t>Light Emitting Diode</a:t>
            </a:r>
          </a:p>
          <a:p>
            <a:pPr algn="r">
              <a:spcAft>
                <a:spcPts val="1200"/>
              </a:spcAft>
            </a:pPr>
            <a:r>
              <a:rPr lang="en-AU" sz="2400" dirty="0" smtClean="0">
                <a:solidFill>
                  <a:srgbClr val="252525"/>
                </a:solidFill>
              </a:rPr>
              <a:t>Electronic chip &amp; DC power to emit light</a:t>
            </a:r>
          </a:p>
          <a:p>
            <a:pPr algn="r">
              <a:spcAft>
                <a:spcPts val="1200"/>
              </a:spcAft>
            </a:pPr>
            <a:r>
              <a:rPr lang="en-AU" sz="2400" dirty="0" smtClean="0">
                <a:solidFill>
                  <a:srgbClr val="252525"/>
                </a:solidFill>
              </a:rPr>
              <a:t>Include heat dissipation (sinks and cooling fins)</a:t>
            </a:r>
          </a:p>
          <a:p>
            <a:pPr algn="r">
              <a:spcAft>
                <a:spcPts val="1200"/>
              </a:spcAft>
            </a:pPr>
            <a:r>
              <a:rPr lang="en-AU" sz="2400" dirty="0" smtClean="0">
                <a:solidFill>
                  <a:srgbClr val="252525"/>
                </a:solidFill>
              </a:rPr>
              <a:t>Lifespan of 20,000 – 100,000 hours</a:t>
            </a:r>
          </a:p>
          <a:p>
            <a:pPr algn="r">
              <a:spcAft>
                <a:spcPts val="1200"/>
              </a:spcAft>
            </a:pPr>
            <a:r>
              <a:rPr lang="en-AU" sz="2400" dirty="0" smtClean="0">
                <a:solidFill>
                  <a:srgbClr val="252525"/>
                </a:solidFill>
              </a:rPr>
              <a:t>Efficient &amp; effective: &lt; 10watts &amp; &gt; </a:t>
            </a:r>
            <a:r>
              <a:rPr lang="en-AU" sz="2400" dirty="0">
                <a:solidFill>
                  <a:srgbClr val="252525"/>
                </a:solidFill>
              </a:rPr>
              <a:t>100 </a:t>
            </a:r>
            <a:r>
              <a:rPr lang="en-AU" sz="2400" dirty="0" smtClean="0">
                <a:solidFill>
                  <a:srgbClr val="252525"/>
                </a:solidFill>
              </a:rPr>
              <a:t>lumens/watt</a:t>
            </a:r>
          </a:p>
          <a:p>
            <a:pPr algn="r">
              <a:spcAft>
                <a:spcPts val="1200"/>
              </a:spcAft>
            </a:pPr>
            <a:r>
              <a:rPr lang="en-AU" sz="2400" dirty="0" smtClean="0">
                <a:solidFill>
                  <a:srgbClr val="252525"/>
                </a:solidFill>
              </a:rPr>
              <a:t>No warm-up time (like CFLs) </a:t>
            </a:r>
          </a:p>
          <a:p>
            <a:pPr algn="r">
              <a:spcAft>
                <a:spcPts val="1200"/>
              </a:spcAft>
            </a:pPr>
            <a:r>
              <a:rPr lang="en-AU" sz="2400" dirty="0" smtClean="0">
                <a:solidFill>
                  <a:srgbClr val="252525"/>
                </a:solidFill>
              </a:rPr>
              <a:t>Drop-in replacements </a:t>
            </a:r>
            <a:r>
              <a:rPr lang="en-AU" sz="2400" dirty="0">
                <a:solidFill>
                  <a:srgbClr val="252525"/>
                </a:solidFill>
              </a:rPr>
              <a:t>for </a:t>
            </a:r>
            <a:r>
              <a:rPr lang="en-AU" sz="2400" dirty="0" err="1" smtClean="0">
                <a:solidFill>
                  <a:srgbClr val="252525"/>
                </a:solidFill>
              </a:rPr>
              <a:t>incandescents</a:t>
            </a:r>
            <a:r>
              <a:rPr lang="en-AU" sz="2400" dirty="0" smtClean="0">
                <a:solidFill>
                  <a:srgbClr val="252525"/>
                </a:solidFill>
              </a:rPr>
              <a:t>, halogen or CFLs</a:t>
            </a:r>
          </a:p>
          <a:p>
            <a:pPr algn="r">
              <a:spcAft>
                <a:spcPts val="1200"/>
              </a:spcAft>
            </a:pPr>
            <a:r>
              <a:rPr lang="en-AU" sz="2400" dirty="0" smtClean="0">
                <a:solidFill>
                  <a:srgbClr val="252525"/>
                </a:solidFill>
              </a:rPr>
              <a:t>Do </a:t>
            </a:r>
            <a:r>
              <a:rPr lang="en-AU" sz="2400" dirty="0">
                <a:solidFill>
                  <a:srgbClr val="252525"/>
                </a:solidFill>
              </a:rPr>
              <a:t>not emit light in all </a:t>
            </a:r>
            <a:r>
              <a:rPr lang="en-AU" sz="2400" dirty="0" smtClean="0">
                <a:solidFill>
                  <a:srgbClr val="252525"/>
                </a:solidFill>
              </a:rPr>
              <a:t>directions</a:t>
            </a:r>
          </a:p>
          <a:p>
            <a:pPr algn="r">
              <a:spcAft>
                <a:spcPts val="1200"/>
              </a:spcAft>
            </a:pPr>
            <a:r>
              <a:rPr lang="en-AU" sz="2400" dirty="0" smtClean="0">
                <a:solidFill>
                  <a:srgbClr val="252525"/>
                </a:solidFill>
              </a:rPr>
              <a:t>Lower lumen output - multiple </a:t>
            </a:r>
            <a:r>
              <a:rPr lang="en-AU" sz="2400" dirty="0">
                <a:solidFill>
                  <a:srgbClr val="252525"/>
                </a:solidFill>
              </a:rPr>
              <a:t>LEDs </a:t>
            </a:r>
            <a:r>
              <a:rPr lang="en-AU" sz="2400" dirty="0" smtClean="0">
                <a:solidFill>
                  <a:srgbClr val="252525"/>
                </a:solidFill>
              </a:rPr>
              <a:t>used </a:t>
            </a:r>
            <a:r>
              <a:rPr lang="en-AU" sz="2400" dirty="0">
                <a:solidFill>
                  <a:srgbClr val="252525"/>
                </a:solidFill>
              </a:rPr>
              <a:t>to form </a:t>
            </a:r>
            <a:r>
              <a:rPr lang="en-AU" sz="2400" dirty="0" smtClean="0">
                <a:solidFill>
                  <a:srgbClr val="252525"/>
                </a:solidFill>
              </a:rPr>
              <a:t>lamp</a:t>
            </a:r>
            <a:endParaRPr lang="en-AU" sz="2400" dirty="0">
              <a:solidFill>
                <a:srgbClr val="252525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1255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rman-translation-tips-and-resources.com/images/technical-german-trans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836712"/>
            <a:ext cx="2880320" cy="26850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AU" sz="4800" dirty="0" smtClean="0">
                <a:solidFill>
                  <a:srgbClr val="FF0000"/>
                </a:solidFill>
              </a:rPr>
              <a:t>Some Technical Terms</a:t>
            </a:r>
            <a:endParaRPr lang="en-AU" sz="48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980728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noProof="0" dirty="0" smtClean="0">
                <a:latin typeface="+mj-lt"/>
                <a:ea typeface="+mj-ea"/>
                <a:cs typeface="+mj-cs"/>
              </a:rPr>
              <a:t>Fixed charge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1556792"/>
            <a:ext cx="590465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AU" sz="4000" dirty="0" smtClean="0"/>
              <a:t>‘service’ charge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 smtClean="0">
                <a:latin typeface="+mj-lt"/>
                <a:ea typeface="+mj-ea"/>
                <a:cs typeface="+mj-cs"/>
              </a:rPr>
              <a:t>‘service to property’ charge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 smtClean="0">
                <a:latin typeface="+mj-lt"/>
                <a:ea typeface="+mj-ea"/>
                <a:cs typeface="+mj-cs"/>
              </a:rPr>
              <a:t>‘daily’ charge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 smtClean="0">
                <a:latin typeface="+mj-lt"/>
                <a:ea typeface="+mj-ea"/>
                <a:cs typeface="+mj-cs"/>
              </a:rPr>
              <a:t>- cents / $ per day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5536" y="4653136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noProof="0" dirty="0" smtClean="0">
                <a:latin typeface="+mj-lt"/>
                <a:ea typeface="+mj-ea"/>
                <a:cs typeface="+mj-cs"/>
              </a:rPr>
              <a:t>Demand charge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27584" y="5445224"/>
            <a:ext cx="79845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rate</a:t>
            </a:r>
            <a:r>
              <a:rPr kumimoji="0" lang="en-AU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($) you pay per kW</a:t>
            </a:r>
            <a:endParaRPr kumimoji="0" lang="en-A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LED Strip 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2160240" cy="2888022"/>
          </a:xfrm>
          <a:prstGeom prst="rect">
            <a:avLst/>
          </a:prstGeom>
          <a:noFill/>
        </p:spPr>
      </p:pic>
      <p:pic>
        <p:nvPicPr>
          <p:cNvPr id="12" name="Picture 6" descr="EcoLume 9W LED downlight with dimmable dr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1860798" cy="2481064"/>
          </a:xfrm>
          <a:prstGeom prst="rect">
            <a:avLst/>
          </a:prstGeom>
          <a:noFill/>
        </p:spPr>
      </p:pic>
      <p:pic>
        <p:nvPicPr>
          <p:cNvPr id="11" name="Picture 8" descr="LED Disc Light 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2238008" cy="3024336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6296" y="5877272"/>
            <a:ext cx="1656184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LED Disc</a:t>
            </a:r>
            <a:endParaRPr lang="en-AU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LEDs of all Shapes &amp; Sizes!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10" descr="Downmit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1728192" cy="2304256"/>
          </a:xfrm>
          <a:prstGeom prst="rect">
            <a:avLst/>
          </a:prstGeom>
          <a:noFill/>
        </p:spPr>
      </p:pic>
      <p:pic>
        <p:nvPicPr>
          <p:cNvPr id="14" name="Picture 2" descr="18W_Par38N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2088232" cy="2791754"/>
          </a:xfrm>
          <a:prstGeom prst="rect">
            <a:avLst/>
          </a:prstGeom>
          <a:noFill/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876256" y="1340768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Dimmable LED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(with driver)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563888" y="5445224"/>
            <a:ext cx="1656184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Insulating Cover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79512" y="5949280"/>
            <a:ext cx="187220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 Spot/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Outdoor  Light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51520" y="1916832"/>
            <a:ext cx="18002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 Strip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586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LED do Fluoro Tubes too!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4" descr="http://www.remis-australia.com/images/led-fluro-T5/led-tubes-fluro-T5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586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576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What should I look for in a lamp?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.chzbgr.com/maxW500/4565167872/h32F7353B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66" y="1268760"/>
            <a:ext cx="5608067" cy="71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6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0.gstatic.com/images?q=tbn:ANd9GcQALR5JGS8gl73gec6AyIaAUmiQa4-n4yndN9XfXYRPZDZcQ6Bs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2152650" cy="21240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5760"/>
            <a:ext cx="8229600" cy="92697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What should I look for in a lamp?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3429000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Voltage: 12V or 240V?</a:t>
            </a:r>
          </a:p>
          <a:p>
            <a:r>
              <a:rPr lang="en-AU" sz="1600" dirty="0" smtClean="0"/>
              <a:t>(....down-lights - MR16 or GU10)</a:t>
            </a:r>
          </a:p>
        </p:txBody>
      </p:sp>
      <p:sp>
        <p:nvSpPr>
          <p:cNvPr id="4102" name="AutoShape 6" descr="data:image/jpeg;base64,/9j/4AAQSkZJRgABAQAAAQABAAD/2wCEAAkGBxISEBQQEBAPDw8PFBQRDw8PFhANFBQQFRIWFxQRFRQYHCghGB0lHRQfIjEhJSkrLi4uGB8zODUsNygtLisBCgoKDg0OGxAQGywkICYsLCwuLCwrMCwsLCwsLCwsLDQsLCwsLCwsLCwsLCwsLCw0LCwsLCwsLC8sLCwsLCwsLP/AABEIAL4BCgMBIgACEQEDEQH/xAAbAAABBQEBAAAAAAAAAAAAAAAAAQMEBQYCB//EAEQQAAEDAgMEBQgHBgUFAAAAAAEAAgMEEQUSIRMxUWEGIkFxkTJCUoGhscHRBxQVI2JykiQzorLh8DRzgoPCRKOzw/H/xAAYAQEBAQEBAAAAAAAAAAAAAAAAAgEDBP/EACURAQEAAgEFAAIBBQAAAAAAAAABAhEhAxIxUfBBodETIpGx8f/aAAwDAQACEQMRAD8AxaEIQCEIQCVC6a1AgCUMTzIlKjpkEIRrrYq0ZSJz6lyQUxiXJjV06j5JiSlQVRaubKdJAo740DKRdEJECIQhAISpQECIsnWxp5kCCLlS5FPbTLv6qgrMqMqsXUyafToIVkJ50SbLUHCEqRAIQhAIQhAIQhAJUJWhB01qlQwrmCO6tqOmQcU1LdWlPQ8lMo6NXuHYW55sxt+J3Ad5QUsVByT4oOS29L0aaB13Eng3QeJU5uBQjzSe8krNt084dQclFmoOS9Mf0eiPpDuKqq/o44AlnXHDc7+qbNPNqmi5KrnprLcVdFv09So62kWsZWSNMEK2qobKukYgZQgpQECtCfiiRFGrKlpkDUFNdWENFyU+ko+Stqei5IKaOg5J77P5LS0+HE7mk9wUkYM/0Pa1Bjn4fyUSah5LbzYU8b2H3+5V89FyQYmelUCWFbCrouSpqulQZ9zVwps8VlEcEHCEqRAIQhAIQhAoTsTU0FKp2oJ1HEtDh9MqvD41qMOh3aaoLfA8KMrrbmjVzuXAc1t6amaxoa0AAf3dMYXRiKMN7d7jxd2qasV4FkJULWEK5K6K5KlsVOM4U2UFzQBIO3jyKwlfS2uLWI0I5r05yy3SeisdoBo7Q9/FJW2cPNq+nVHURrXYlEs3WMVIVLgu42oeE7A1BMpIlfUNMoFBEtNQQIJVDREkAC5O4LU0GENaAXdY+wfNdYNQ5G5iOs72DgrVY1w2MBdWSoRpC1QqvDWPG6zuI/vVTkIxisSw4sNiO49hWerqVenVlMHtLT6jwPFYrEqUtJBGoWsYWtgVTMxajEYVn6piCvKRdvC4QCEIQCEIQdNU2lChNU6lQX+Gt3La9GYc0zB2A5vAEj2rGYady3PRI/fD8rvcsrY24SpAlCwKhKELWOSuSnE25ZWw24qvxmLNC/kMw9WqnOUev/dP/K73FTXR5riTd6y9c1arEistXro5KeQaqRStTEm9SqRBfYaxa/A6fM9o7Bqe4LK4Z2LVYfiUdP15L69VoFtTvOp0G5NbGzYF0s0emEDWtfI7I2R4ijIbJLmkJtlDmi19V3J0uhFa3D8k/wBaeCQ0iIM0YX6uzHsaVjdtEhYfE/pFhhkfEYJy6NxY4gxAXBse3cokv0jNsCIpLHg6J3uTn03h6GhYnFOnIpaeGqlic+OoLGsbEWlwzxl4JDgBubx4KfW9OaaCnp6meOdkdYLxZQx5HVDusM2mh5pN0vDTrPdJKfUP46H4f3yUys6SUsTgyWQwvexsjWyNJux17HM24G7ioOI4vBNGRHI1zgQRYhwPGxC3VTuMXiUazNa1avEll61BUSBNJ6ZMoBCEIBCEIFCmUxUMJ+FyDR4c9bDo/VZJWOO4Gx7jofesHQyrS4fOg9baV2FT9Hq/axAE9dlgeY7CrdRFV0EqQIVJKVwUqQrK2GnBVuPz5IHcXdUevf7FZlYzpViOZ+QHqx3He7t+Xip8rt4ZjEpFmK1yuMQnWfq5F0c0N51UqlKhOKkU7kGnw1y0Ip2Sxlr2h1hcX7DxHqWUw+VanC5dQOILfEW+KePAoekUAjoY8osIarOBr2szX9in4oLdJYJOwgfxQSN+KXpBDmppWc2vHqNj7HKJiU5dUUNX25Ic3exwzfzFZ55b4UnTGl/bJiDa8jjcczdMfYf3IftZrkXy9QN17AMu5XvSiG9Q93Gx/hClvp/uLfhHuS5aNIfTOK+F0zN+Qw29UQF/amOmrb0eERcIXm3+mAD3lTukozUkbfRy/wArAmscjz1VDDvEMUbf1P19jQkhavulsGepb+CKJn8N/wDkpUFO1tO05W5g5xBtqMwtp+hN152kzncXWHc0Bo9ydr5bRtbw3+0g/wAR8FW74TqKHE3rMVrld4jNvWeq3rGoEpTS7eVwgEIQgEIQgVdsKbSgoLCmlV5Q1KzMb1Ppp7IPQcAxXZyNdfq7nj8JXo8b7i43HULw6krF6j0LxLa04aTd0RyHu80+HuU32qemjBSXSXSZljdOrpCUmZclyzZpXY9iAhhJv13dVnfx9S80rqvmrLpljGedzQerF1B3+cf74LIVVUqxn5ZlXFZUXVTM9OTyqPlLr2BNtTYE2HEqkmynYnLiGIvcGtF3HQDQXPDVdSROYbPa5h4OBCzc8G1pRyrRUFTzWQgkVrSVK0bCqAc2/Y8G/r0cqUw3gaw74nkf6Xa+9T8LqQ9pYd46w7jofgnzSHLIbbi2/ebn4JLxovlDxiEuII3kAeu5HyVnUUZETuTfcpVZRWqGM/E0/wDbDveFa1UH3bhxafcuPUy/udMZwyOIQZoAPxhvtagw3rA/0GAj9Nh71bPp707Txkv7f6KcML/a5G+jG23faw9q7y8/fiOdnCBE3eT2KsxKq1Ou7T5+1WWIv2cbjuPxv81j6yqWbDFdOqed6fqJrqC9yDklcpSkQCEIQCEIQCVIhB0CnWPTKAUFjDULbfRtidqkxk6SMOn4mkEey687D1ddE6ssrYDfzw0/6gR8Vl8Nnl71tUhkVcJ122VRp02nCRRMSrRFDJKfMa53gENes99IFSWUEpHnZWfqcL+xNG3l9TWlxLiblxJPedSoEs10y6RcFy6OSypqqnLAyaJ2YX+8jNidSdR6+anYTHAyUPjqBYgtLJOo6x4E2vqB2LOqwpJKYsDZmPDxf7xnC+lxf4Lj1MOL5c88ePyknEyJCJYY5XROvtGDI7qnR1x/8UaornyykRl5bIerE6zhe27KbjerLCKeJsofFUNc0ggsf1HWPfv1t2KPNiLWykTQMc6N+kkf3TrtOjufFRNb4n4+4qJrfEVcgc11nNLHcCMvsT0Mtk5X4m573FriY3WIZIGvA0F9DcDXgoWfXcB3XXfG3XLtjvXLT9Har79jfTJZ4gge2y9HfTg57ec5mndYf8l43Q1hjkZINTG5rwOOUg29i9mge17WyskdZ7WubbLaxFwd3NbpWzlZFeqaezLceq4+KkTi7SOShOlIdmJc4gW1tuXX1viueWFVMjdNDeGMc2HxergstM93Frfiqenky2sXWFrA2O7cpzKonUnW1uwaa/NdNVNrHdPagMswb3PLrcrH5rBzzq/+kOvDqrZtN9k0Bx/E7W3hbxWSc9b4Y6kemiglCBEIQgEIQgEIQgEIQgEIQgVPUc+SRj/Qe13gQUwhB7nDPcA33hS4XLzTAcRq9i3LGX2NmuMk4bl7Mw2JHgStjh01SQDI2jaOTq2U+xjVEJlu6aWMrJfSlNahDbi75mC3cHH4LTsPV12JP5JiP4yF519JkrssbXOaLuzCJoaywDSMxAvx42RTBISIVpCEIQCEIQCVIhAt16F9GsokZLHLKfuyzZtLyLMN7gC+64XnisMFeBISQD1e21t4O87tyvCbuk5XU29nlw6L0z+o/NRTh7PTP6j81HpA2WNr2YWx9mBuYTRNB3dYttv0327VBxKgkc4ZcPbFpazZmb/S0I1XPLKy63+5/KpJf+X+F5Fh0Xa8/qPzUbHoooqaaRslnMieWnOb58py2133siioHiLK6gp9QRndMxrte0EC4KxnTh+jm7OOO2UZWHMLAjtOpOi64S2b2jLKS60xksrnEucS5zjdznG5J4krhIhc1hCEIBCEIBCEIBCEIBCEIBCEIBCEINP0bvs9G1Rs4WMDA4C/+w6/PU+pbGia5uu1q2X4U+bxP1P4rAdHcRhjflnijfG4/vCxr3NPPTULfYV0jwlv/UYewjeDsoiCORA1WSMnFaNsoLLbSeTlcQO9YzR+5eefSJDly9SCIOdcNj8t2li95yt7vO71t8R6aUELB+0MeXgmNkGdxcBv8jQDmbBeS9IMYNVKZMjY2eYxoG7i473HmVmlbVaEIVMCEIQCEIQCEIQCn4P+83kabhuPebjcoCkUdSY3XG42Dhyur6dkylqc5vGyPVsNp2ugaTBPPceU17mf+4hR6yjZnb+wOP55T7fvCs5B0mDQGuqXcgZ6mHTgBnsupcfjcQTJe3pVU7veVWfQzt3Pv3E49bGcX79N/h+HjILYfCNPOfE/+a6886cQkFw2QZZ17Dqgdl22Y0HfbQdvapTek0AGXJTvP45quX2Z7LN47ibZSQ2OJgvm+7DgAeAuTf1qphcMb3ffupuXflNKhCELg7BCEIBCEIBCEIBCEIBCEIOZHhoLjuAuVE+02cHeA+afrP3bvylUCC4+1GcHeA+atfqUm2EBZaQxiZ2Yta1sZ7XOJsOCp+jNKJKltxmEQdMWXDc5j1bGCSBq6w17LrUY8x+SqfILPdh0GYix62c7Qac1zzz1dRxz6lmWooKyqEUjopGva+M5XN0OviuhhwfNGNjmmnjE0RBAuzKXB2YHQ2Yee5cdNv8AGO4mOEu/Nsmq96OVAbBBWPtalZJTOPAvqYtn/DIUud7ZTLqWYSz8qmqri+NtU9vUedixwDQTlGa1r7tb34lQ/tRnB3gPmrnF6JsckNGYXVGzbUSiFjtiC6Sc5C948lrWN1PckxCgp6eOtGxMjWmmyjaOaWtkAdla+x3OF7630vu1TqE6s9fbU/2ozg7wHzR9ps4O8B81dY3R05fWBlPeambEA0SPbaLYj75rdxy3aC3dYX7VjVWOXcvDPujQ084eLi9r21TihYR+7P5j7gpqpYQhCBHusCTuAuon2mzg7wHzUip8h35T7ln0Fv8AabODvAfNWNfC6GNskgAa/LlAdG51nNLgS0G4FgsuVocbZHUQNrIi8OhEVLNG8NG5nVe0jeCf7Cm3ViMrZYZAbPHIcrnNhbtJPJBDb2zDXVMxYA1z4YwyXNVNzw3dGA5tib37NGkrvot1p3Q9lVDNB63Rlzfaz2rW12VrXTMtfDIZ6Yf5joIQw+LnD1qcupcbqffVzz6lmWvvtsTSTQx+SHm/nGx05KR9qM/F4D5qygwmA07JTTyRhstM0F8pLp45XZXOczzGk7rDUBTK36raqL6fK368yGV4kdcNzOvKNNANTl3eCXqt/qzxIovtNnB3gPmj7TZwd4D5pnpDSiKofG2LYtb5Lc7pQ5vmyNc7WzhY8tVWq5dzbrLubX9PUB4JbfTTXROqBg/ku/N8FPWtCEIQCEIQCEIQCEIQcTx5mlu64tdR6Do+6V+QSNacrnXLSfJaTbfyUtWfR39//ty/+MqcrqWpzusbYy5wkne8eH9VdR1bxKHubE9v1dtJJE4OyviaO3XQq+EDHRCPZxt/ZYZc4a0Pzl4BcXdy4lfaeSNkNMxlPcZ5GXysBaM7u15PZ+ZRc5fw5XOZfhlMSp3zyvme9uaQ3IAIAsAABruAFlLoKGR9PNSB7Qx37Q5xBJ+7b5IF+2w8FrNhGyQtEURD6tsXWY11mOhDi1t92qaia2NuzaxnWpqiQvIBeTmIAzcABaym9Sa4ib1ZrUjPPrZHVD53iJ4lh+rvicHZTHlAIuCDqW39ZXVZXPlEofHARURxsdYPFpIwcso628X3buqOd9BU/Vo5GRuEd43tFgw6Ruh8qQkWf1iHKLVRbKM5o4dpNM+OR2UENaALBg8298y2XG64JcbrhWy4k4ufIIads0rMjpgJC65YGOdq62oA07LKgbg7judewvoCdB2rfyRwbbZhkTnxbUZMhA2Yiu0PuLOII380y2QBrpBHFmfRskcMjcpdnserusfgEmcniNx6kniMlR0+RuW99b8E+hC7PQEIQg5lbdpHEEeIVd9lH0x4H5qzQgqzhR9MeCtMRkdJEIWMhp4g7aObE1wzyWtmcSeHYhCyzbLJUbCcPe2eJzHNL2yMLQQQCcw0J4HcrOOhnlFXT54ht5NtMXEtDSyW5APaL2Hc1LhP+Ii/zGfzBWVDl2tZnzZMsubJbNbajdfS6jPz97cupdX/AB/ty2KokY9jWUZc0wNfLdwzSxWMbgc1joLW3XuoNTVuzTNfT0/3sjZHxPEhAmbfM89bW9925Ser9Un2ebJtY8ue2a1jvtpdcdI/8Q7iWxl35tm26nGTevvwnHGd2rPuFLi0Tp3h3UjayNkUcbA4hsbL5Rcm5371D+yj6Y8D81ZoXWTTvJqaiPRU2zBF73N+HYpCELWhCEIBCEIBCEIBCEIBO09Q6N2Zhs6xF7A6EWO9NIQs2kmuktlzaGMQ2s392DcN/rvT4xqfTrjRuW5awkjTyjbU6DUqvQs7Z6T2Y+k6TFpnEOL7lrxIDlYOu0WDt2uiRmKzBhjD+o7NcWadH+UL2uAbqEhZ2z0dmPpPGLzWaM4OTddrDcWIAcSOtoSNeK5GKzdfr32pu+4a7W1ri40NtNFCQnbPR2Y+k52LzG133LQRfKy5BblNzbXTTVcxYlK0gtcOrHshdrXDZg3DbEaqGhO2ejsx9BCEKlBCEIBCEIBCEIHKeYse14sSxwcAd1wb6qxGNnM5wgpxnDmyANdZ4cQTm111HtKqkKbjL5TlhMvKyhxctz2hgyvc1+QtJa1zRYFov61Bnmc9xe83c43ceabQtmMhMZOYEIQtU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4" name="AutoShape 8" descr="data:image/jpeg;base64,/9j/4AAQSkZJRgABAQAAAQABAAD/2wCEAAkGBxISEBQQEBAPDw8PFBQRDw8PFhANFBQQFRIWFxQRFRQYHCghGB0lHRQfIjEhJSkrLi4uGB8zODUsNygtLisBCgoKDg0OGxAQGywkICYsLCwuLCwrMCwsLCwsLCwsLDQsLCwsLCwsLCwsLCwsLCw0LCwsLCwsLC8sLCwsLCwsLP/AABEIAL4BCgMBIgACEQEDEQH/xAAbAAABBQEBAAAAAAAAAAAAAAAAAQMEBQYCB//EAEQQAAEDAgMEBQgHBgUFAAAAAAEAAgMEEQUSIRMxUWEGIkFxkTJCUoGhscHRBxQVI2JykiQzorLh8DRzgoPCRKOzw/H/xAAYAQEBAQEBAAAAAAAAAAAAAAAAAgEDBP/EACURAQEAAgEFAAIBBQAAAAAAAAABAhEhAxIxUfBBodETIpGx8f/aAAwDAQACEQMRAD8AxaEIQCEIQCVC6a1AgCUMTzIlKjpkEIRrrYq0ZSJz6lyQUxiXJjV06j5JiSlQVRaubKdJAo740DKRdEJECIQhAISpQECIsnWxp5kCCLlS5FPbTLv6qgrMqMqsXUyafToIVkJ50SbLUHCEqRAIQhAIQhAIQhAJUJWhB01qlQwrmCO6tqOmQcU1LdWlPQ8lMo6NXuHYW55sxt+J3Ad5QUsVByT4oOS29L0aaB13Eng3QeJU5uBQjzSe8krNt084dQclFmoOS9Mf0eiPpDuKqq/o44AlnXHDc7+qbNPNqmi5KrnprLcVdFv09So62kWsZWSNMEK2qobKukYgZQgpQECtCfiiRFGrKlpkDUFNdWENFyU+ko+Stqei5IKaOg5J77P5LS0+HE7mk9wUkYM/0Pa1Bjn4fyUSah5LbzYU8b2H3+5V89FyQYmelUCWFbCrouSpqulQZ9zVwps8VlEcEHCEqRAIQhAIQhAoTsTU0FKp2oJ1HEtDh9MqvD41qMOh3aaoLfA8KMrrbmjVzuXAc1t6amaxoa0AAf3dMYXRiKMN7d7jxd2qasV4FkJULWEK5K6K5KlsVOM4U2UFzQBIO3jyKwlfS2uLWI0I5r05yy3SeisdoBo7Q9/FJW2cPNq+nVHURrXYlEs3WMVIVLgu42oeE7A1BMpIlfUNMoFBEtNQQIJVDREkAC5O4LU0GENaAXdY+wfNdYNQ5G5iOs72DgrVY1w2MBdWSoRpC1QqvDWPG6zuI/vVTkIxisSw4sNiO49hWerqVenVlMHtLT6jwPFYrEqUtJBGoWsYWtgVTMxajEYVn6piCvKRdvC4QCEIQCEIQdNU2lChNU6lQX+Gt3La9GYc0zB2A5vAEj2rGYady3PRI/fD8rvcsrY24SpAlCwKhKELWOSuSnE25ZWw24qvxmLNC/kMw9WqnOUev/dP/K73FTXR5riTd6y9c1arEistXro5KeQaqRStTEm9SqRBfYaxa/A6fM9o7Bqe4LK4Z2LVYfiUdP15L69VoFtTvOp0G5NbGzYF0s0emEDWtfI7I2R4ijIbJLmkJtlDmi19V3J0uhFa3D8k/wBaeCQ0iIM0YX6uzHsaVjdtEhYfE/pFhhkfEYJy6NxY4gxAXBse3cokv0jNsCIpLHg6J3uTn03h6GhYnFOnIpaeGqlic+OoLGsbEWlwzxl4JDgBubx4KfW9OaaCnp6meOdkdYLxZQx5HVDusM2mh5pN0vDTrPdJKfUP46H4f3yUys6SUsTgyWQwvexsjWyNJux17HM24G7ioOI4vBNGRHI1zgQRYhwPGxC3VTuMXiUazNa1avEll61BUSBNJ6ZMoBCEIBCEIFCmUxUMJ+FyDR4c9bDo/VZJWOO4Gx7jofesHQyrS4fOg9baV2FT9Hq/axAE9dlgeY7CrdRFV0EqQIVJKVwUqQrK2GnBVuPz5IHcXdUevf7FZlYzpViOZ+QHqx3He7t+Xip8rt4ZjEpFmK1yuMQnWfq5F0c0N51UqlKhOKkU7kGnw1y0Ip2Sxlr2h1hcX7DxHqWUw+VanC5dQOILfEW+KePAoekUAjoY8osIarOBr2szX9in4oLdJYJOwgfxQSN+KXpBDmppWc2vHqNj7HKJiU5dUUNX25Ic3exwzfzFZ55b4UnTGl/bJiDa8jjcczdMfYf3IftZrkXy9QN17AMu5XvSiG9Q93Gx/hClvp/uLfhHuS5aNIfTOK+F0zN+Qw29UQF/amOmrb0eERcIXm3+mAD3lTukozUkbfRy/wArAmscjz1VDDvEMUbf1P19jQkhavulsGepb+CKJn8N/wDkpUFO1tO05W5g5xBtqMwtp+hN152kzncXWHc0Bo9ydr5bRtbw3+0g/wAR8FW74TqKHE3rMVrld4jNvWeq3rGoEpTS7eVwgEIQgEIQgVdsKbSgoLCmlV5Q1KzMb1Ppp7IPQcAxXZyNdfq7nj8JXo8b7i43HULw6krF6j0LxLa04aTd0RyHu80+HuU32qemjBSXSXSZljdOrpCUmZclyzZpXY9iAhhJv13dVnfx9S80rqvmrLpljGedzQerF1B3+cf74LIVVUqxn5ZlXFZUXVTM9OTyqPlLr2BNtTYE2HEqkmynYnLiGIvcGtF3HQDQXPDVdSROYbPa5h4OBCzc8G1pRyrRUFTzWQgkVrSVK0bCqAc2/Y8G/r0cqUw3gaw74nkf6Xa+9T8LqQ9pYd46w7jofgnzSHLIbbi2/ebn4JLxovlDxiEuII3kAeu5HyVnUUZETuTfcpVZRWqGM/E0/wDbDveFa1UH3bhxafcuPUy/udMZwyOIQZoAPxhvtagw3rA/0GAj9Nh71bPp707Txkv7f6KcML/a5G+jG23faw9q7y8/fiOdnCBE3eT2KsxKq1Ou7T5+1WWIv2cbjuPxv81j6yqWbDFdOqed6fqJrqC9yDklcpSkQCEIQCEIQCVIhB0CnWPTKAUFjDULbfRtidqkxk6SMOn4mkEey687D1ddE6ssrYDfzw0/6gR8Vl8Nnl71tUhkVcJ122VRp02nCRRMSrRFDJKfMa53gENes99IFSWUEpHnZWfqcL+xNG3l9TWlxLiblxJPedSoEs10y6RcFy6OSypqqnLAyaJ2YX+8jNidSdR6+anYTHAyUPjqBYgtLJOo6x4E2vqB2LOqwpJKYsDZmPDxf7xnC+lxf4Lj1MOL5c88ePyknEyJCJYY5XROvtGDI7qnR1x/8UaornyykRl5bIerE6zhe27KbjerLCKeJsofFUNc0ggsf1HWPfv1t2KPNiLWykTQMc6N+kkf3TrtOjufFRNb4n4+4qJrfEVcgc11nNLHcCMvsT0Mtk5X4m573FriY3WIZIGvA0F9DcDXgoWfXcB3XXfG3XLtjvXLT9Har79jfTJZ4gge2y9HfTg57ec5mndYf8l43Q1hjkZINTG5rwOOUg29i9mge17WyskdZ7WubbLaxFwd3NbpWzlZFeqaezLceq4+KkTi7SOShOlIdmJc4gW1tuXX1viueWFVMjdNDeGMc2HxergstM93Frfiqenky2sXWFrA2O7cpzKonUnW1uwaa/NdNVNrHdPagMswb3PLrcrH5rBzzq/+kOvDqrZtN9k0Bx/E7W3hbxWSc9b4Y6kemiglCBEIQgEIQgEIQgEIQgEIQgVPUc+SRj/Qe13gQUwhB7nDPcA33hS4XLzTAcRq9i3LGX2NmuMk4bl7Mw2JHgStjh01SQDI2jaOTq2U+xjVEJlu6aWMrJfSlNahDbi75mC3cHH4LTsPV12JP5JiP4yF519JkrssbXOaLuzCJoaywDSMxAvx42RTBISIVpCEIQCEIQCVIhAt16F9GsokZLHLKfuyzZtLyLMN7gC+64XnisMFeBISQD1e21t4O87tyvCbuk5XU29nlw6L0z+o/NRTh7PTP6j81HpA2WNr2YWx9mBuYTRNB3dYttv0327VBxKgkc4ZcPbFpazZmb/S0I1XPLKy63+5/KpJf+X+F5Fh0Xa8/qPzUbHoooqaaRslnMieWnOb58py2133siioHiLK6gp9QRndMxrte0EC4KxnTh+jm7OOO2UZWHMLAjtOpOi64S2b2jLKS60xksrnEucS5zjdznG5J4krhIhc1hCEIBCEIBCEIBCEIBCEIBCEIBCEINP0bvs9G1Rs4WMDA4C/+w6/PU+pbGia5uu1q2X4U+bxP1P4rAdHcRhjflnijfG4/vCxr3NPPTULfYV0jwlv/UYewjeDsoiCORA1WSMnFaNsoLLbSeTlcQO9YzR+5eefSJDly9SCIOdcNj8t2li95yt7vO71t8R6aUELB+0MeXgmNkGdxcBv8jQDmbBeS9IMYNVKZMjY2eYxoG7i473HmVmlbVaEIVMCEIQCEIQCEIQCn4P+83kabhuPebjcoCkUdSY3XG42Dhyur6dkylqc5vGyPVsNp2ugaTBPPceU17mf+4hR6yjZnb+wOP55T7fvCs5B0mDQGuqXcgZ6mHTgBnsupcfjcQTJe3pVU7veVWfQzt3Pv3E49bGcX79N/h+HjILYfCNPOfE/+a6886cQkFw2QZZ17Dqgdl22Y0HfbQdvapTek0AGXJTvP45quX2Z7LN47ibZSQ2OJgvm+7DgAeAuTf1qphcMb3ffupuXflNKhCELg7BCEIBCEIBCEIBCEIBCEIOZHhoLjuAuVE+02cHeA+afrP3bvylUCC4+1GcHeA+atfqUm2EBZaQxiZ2Yta1sZ7XOJsOCp+jNKJKltxmEQdMWXDc5j1bGCSBq6w17LrUY8x+SqfILPdh0GYix62c7Qac1zzz1dRxz6lmWooKyqEUjopGva+M5XN0OviuhhwfNGNjmmnjE0RBAuzKXB2YHQ2Yee5cdNv8AGO4mOEu/Nsmq96OVAbBBWPtalZJTOPAvqYtn/DIUud7ZTLqWYSz8qmqri+NtU9vUedixwDQTlGa1r7tb34lQ/tRnB3gPmrnF6JsckNGYXVGzbUSiFjtiC6Sc5C948lrWN1PckxCgp6eOtGxMjWmmyjaOaWtkAdla+x3OF7630vu1TqE6s9fbU/2ozg7wHzR9ps4O8B81dY3R05fWBlPeambEA0SPbaLYj75rdxy3aC3dYX7VjVWOXcvDPujQ084eLi9r21TihYR+7P5j7gpqpYQhCBHusCTuAuon2mzg7wHzUip8h35T7ln0Fv8AabODvAfNWNfC6GNskgAa/LlAdG51nNLgS0G4FgsuVocbZHUQNrIi8OhEVLNG8NG5nVe0jeCf7Cm3ViMrZYZAbPHIcrnNhbtJPJBDb2zDXVMxYA1z4YwyXNVNzw3dGA5tib37NGkrvot1p3Q9lVDNB63Rlzfaz2rW12VrXTMtfDIZ6Yf5joIQw+LnD1qcupcbqffVzz6lmWvvtsTSTQx+SHm/nGx05KR9qM/F4D5qygwmA07JTTyRhstM0F8pLp45XZXOczzGk7rDUBTK36raqL6fK368yGV4kdcNzOvKNNANTl3eCXqt/qzxIovtNnB3gPmj7TZwd4D5pnpDSiKofG2LYtb5Lc7pQ5vmyNc7WzhY8tVWq5dzbrLubX9PUB4JbfTTXROqBg/ku/N8FPWtCEIQCEIQCEIQCEIQcTx5mlu64tdR6Do+6V+QSNacrnXLSfJaTbfyUtWfR39//ty/+MqcrqWpzusbYy5wkne8eH9VdR1bxKHubE9v1dtJJE4OyviaO3XQq+EDHRCPZxt/ZYZc4a0Pzl4BcXdy4lfaeSNkNMxlPcZ5GXysBaM7u15PZ+ZRc5fw5XOZfhlMSp3zyvme9uaQ3IAIAsAABruAFlLoKGR9PNSB7Qx37Q5xBJ+7b5IF+2w8FrNhGyQtEURD6tsXWY11mOhDi1t92qaia2NuzaxnWpqiQvIBeTmIAzcABaym9Sa4ib1ZrUjPPrZHVD53iJ4lh+rvicHZTHlAIuCDqW39ZXVZXPlEofHARURxsdYPFpIwcso628X3buqOd9BU/Vo5GRuEd43tFgw6Ruh8qQkWf1iHKLVRbKM5o4dpNM+OR2UENaALBg8298y2XG64JcbrhWy4k4ufIIads0rMjpgJC65YGOdq62oA07LKgbg7judewvoCdB2rfyRwbbZhkTnxbUZMhA2Yiu0PuLOII380y2QBrpBHFmfRskcMjcpdnserusfgEmcniNx6kniMlR0+RuW99b8E+hC7PQEIQg5lbdpHEEeIVd9lH0x4H5qzQgqzhR9MeCtMRkdJEIWMhp4g7aObE1wzyWtmcSeHYhCyzbLJUbCcPe2eJzHNL2yMLQQQCcw0J4HcrOOhnlFXT54ht5NtMXEtDSyW5APaL2Hc1LhP+Ii/zGfzBWVDl2tZnzZMsubJbNbajdfS6jPz97cupdX/AB/ty2KokY9jWUZc0wNfLdwzSxWMbgc1joLW3XuoNTVuzTNfT0/3sjZHxPEhAmbfM89bW9925Ser9Un2ebJtY8ue2a1jvtpdcdI/8Q7iWxl35tm26nGTevvwnHGd2rPuFLi0Tp3h3UjayNkUcbA4hsbL5Rcm5371D+yj6Y8D81ZoXWTTvJqaiPRU2zBF73N+HYpCELWhCEIBCEIBCEIBCEIBO09Q6N2Zhs6xF7A6EWO9NIQs2kmuktlzaGMQ2s392DcN/rvT4xqfTrjRuW5awkjTyjbU6DUqvQs7Z6T2Y+k6TFpnEOL7lrxIDlYOu0WDt2uiRmKzBhjD+o7NcWadH+UL2uAbqEhZ2z0dmPpPGLzWaM4OTddrDcWIAcSOtoSNeK5GKzdfr32pu+4a7W1ri40NtNFCQnbPR2Y+k52LzG133LQRfKy5BblNzbXTTVcxYlK0gtcOrHshdrXDZg3DbEaqGhO2ejsx9BCEKlBCEIBCEIBCEIHKeYse14sSxwcAd1wb6qxGNnM5wgpxnDmyANdZ4cQTm111HtKqkKbjL5TlhMvKyhxctz2hgyvc1+QtJa1zRYFov61Bnmc9xe83c43ceabQtmMhMZOYEIQtU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6" name="Picture 10" descr="https://www.gogreenledbulbs.com/Content/Images/uploaded/wattage%20equivalent%20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2843808" cy="2031291"/>
          </a:xfrm>
          <a:prstGeom prst="rect">
            <a:avLst/>
          </a:prstGeom>
          <a:noFill/>
        </p:spPr>
      </p:pic>
      <p:sp>
        <p:nvSpPr>
          <p:cNvPr id="4108" name="AutoShape 12" descr="data:image/jpeg;base64,/9j/4AAQSkZJRgABAQAAAQABAAD/2wCEAAkGBxMSEBIQEhQQFRUVFxcVGBQRGBYXEhYVFBgWFhcUFBUYKCkhGBslHhgYITEiMSkrLi8uFyAzRDMsNygtLi4BCgoKDg0OGhAQGzUkHyUsLCw0LywvMCwsMCwwLCwsLywvLiw1LywsLjQsLywsLCwsMCwsLCwtLC8vLCwsLCwwLP/AABEIAIgBcwMBEQACEQEDEQH/xAAbAAEAAgMBAQAAAAAAAAAAAAAAAwQCBQYBB//EAD0QAAICAQIDBAYJBAEDBQAAAAECAAMRBBITITEFIkFRBhQWU2HRFSMyQlJxgZKhM3KRsWKy0/AHJEOCk//EABsBAQADAQEBAQAAAAAAAAAAAAABAgMEBQYH/8QAOxEAAgEBBAYGCQQBBQEAAAAAAAECEQMEIVESEzFBodEUFSJSYXEFFjJTgZGxwfAGM0LhI2JystLxkv/aAAwDAQACEQMRAD8A+vSpIgCAIAgCAIAgCAIAgCAIAgCAIAgCAIAgCAIAgCAIAgCAIAgCAIAgCAIAgCAIAgCAIAgCAIAgCAIAgCAIAgCAIAgCAIAgCAIAgCAIAgCAIAgCAIAgCAIAgCAIAgCAIAgCAIAgCAIAgCAIAgCAIAgCAIAgCAIAgCAIAgGNr7VZsE4BOB1OBnA+MA5uj0207hdq3EsmkcDC5PrrqiJ1xuXcpbyBHWKAuaz0s0ddfEN9TLxEqJrZW2vYQBu58gOpPkCfCKAs9nduUX3XUVuGekgMBjxAOV8wNwGfPlAKvtGnEKlH2eseqi0Y2mwVtY5I8EBXZnxbIxyzFAUqvTel6PWK0tZFpGofO0NXULWpcsASSy8Oxto6is88yaA6hTkZHMHxHSQDX9u9rLpauK6s2XrrVVKgl7WCKNzkKoyeZJAEAqr6T0CwU3HgW8I3MlzV9xFJzuZWIzgFuv2RmKAtVdu6VjWq6igm0kVgOpLlWKnZz594EfmDAI19JNGWCDVaYsSqhRYm4s5KquM9SQR+cAnPbGnChzdTtKlgd64KqwRmHwDEL+ZxAKfaPpPpaqmt41TkUvelaOpe1ER7PqxnnkVvz/4nyigM6fSXSNWtvrGnCsdmTYvKzaHNf92DnEUBOnbemYuovoJRlRwHXKu7cNVYeBLAqPiMQD1+2dMpQNfSOI5rTLr3nVtjIvmQ3dI8+UAr+j/pBTq0zWy7xktVuU2INzKN4HTO0wDbQBAEAQBAEAQBAEAQBAEAQBAEAQBAEAQBAEAQBAEAQBAEAQBAEA9EA4vsv0EFNmmsFvKm26wgL9qtlVaK/hw9lf57fjJqCOr0KvFdu7Uq9rnSOLLFtYF9Ha1u5wzk4fP2VKhfCKg6Hszsy2rU6i4vWyX7HKhGDi1ESskNnGzCk4xnn15SAaN/R17tJq9AS1RGpa6u/bkMl1vrG5T4kbrKz4jGfESQZ6j0fOmp7SNI4j6v6uqsKcViwMoViPuCy2xyegBPlANx2l6PV36avS2M22vZhgK2JNa7QSLVYfxn4yAYDsIV6P1SngsvQjVVq9bKzFmVq6ti889cfoYBqKvQ61K1rW+vB0t2lfdWxwLWZ14Pe7qqWAAO7uqBnxk1BY1nokz2owtUIV0i2LsO8+o2G1DU2e7uJwcg8pAKw9CW2heMvJUXOw/c1h1eeviDt/n4Sagy1foRuGo227d9yW1DvgVBbm1LV5Rg3esdzlSpHdx9mKgkT0OxTdUHReLo7dL3RYwVrXtc2ZsZmbnZ0LcyDzGcCKgz0Xoq4uqvstrZkvW0hEKoVTTNplUZJOe9uJ/SAVLPQy9mtsbUq1jGkq1i2MM6fUnUruBfABHc2rtAxnEmoLfZHoxdp7a7lupZhx1sDVttKX6k6k8Pvdxhkrzznl5c4BZ9HvRw6Z0c2BttBpwFxkm57t3X/ljHwgHQQBAEAQBAEAQBAEAQBAEAQBAEAQBAEAQBAEAQBAEAQBAEAQBAEAj1Nu1HfrtUtjzwMwDnbfSvaCzIgA6ktgD9cSaAhq9NFYhQtZY57u4huQye6RkcpGBZQk4uSWC2vzLHtM3u1/cflJoVHtM3u1/cflFAPaZvdr+4/KKAe0ze7X9x+UUAPpOfdr+4/KKAw9q+QOxMHod/I/lFAen0qx1ROWPv+fTwigPR6UE9K15cuTePl0igPfaZvdr+4/KKAe0ze7X9x+UUA9pm92v7j8ooB7TN7tf3H5RQD2nPu1/cflFAY+1XXuJy69/p+fLlFAPav/gnh9/z6eHjFAZe0ze7X9x+UUA9pm92v7j8ooB7TN7tf3H5RQD2mb3a/uPyigHtM3u1/cflFAPaZvdr+4/KKAe0ze7X9x+UUA9pm92v7j8ooB7TN7tf3H5RQD2mb3a/uPyigHtM3u1/cflFAeN6UkdUQeHNsc/LpFAB6UnONiZHUbuY/TEUBj7V+OxMYz9vw8/yigM/aZvdr+4/KKAe0ze7X9x+UUB6vpM2f6a/uPyigOjkAQBAEAQBAEAQBAEAQBAK/aP9G3+x/wDpMA+Zdu3lEVgNzKwcA52YXqXP3QAd2fMCG6bDaxslOspOiW3PyS3v8ZF2RWGtstDiw7QhsHMMT3iq+AVeWB8TEY027Sbe2VpRRVIrYvu83+I3EsYCAIAgFLtk4osJrNvL+mMnecjAIHPGevI8swDmr9EBVWyrY1g45Ws6VjWbbGVsbGGKlyMAnHIk5kkFz0i0FllqBVOLairsvRWoPFrBPxZiBIBs/R5G4AdwVexntYMMMDYxYAjwIGB+kEmzgCAIAgGh1gvGsrcIChYVqQc7EKMzsRjuksFGfJAPvQQVfR/RHeqmtkxQ1d5ZCostZwc7j/U++d3P7fWSCl2T2ddvo4iPhiqOWB7o0QHCJ/uYEj84B2sgkQBAEAQBAEAQBAEAQDnO36rDqK3UO2FUVgIHQ2cQbw5IOwbcHdy6dfAiDDs7SsNSv1bCxbdS1lpUhWqsLcIcTo//AMfLJxs8IBrh2bbv27H28Q6Todvq5dri/wDbghc/CSDt5BIgHqdR+YgH0IyoPIAgCAIAgCAIAgCAIAgFftH+jb/Y/wD0mAcFaAVIIyCMEeYPWYXq8xu8NOSrjTAvCGm6FfRUpUuxA2Mk8zkknzJ/85Tz+urLuvhzNejyzJ+L+cddWXdfDmOjyzHF/OOurLuvhzHR5ZnhuEnrmy7j4cx0d5mdbggHK8zgc+p8h5ykvTdmn7EuA6O8yRVznBBxyOPA9cHy6yr9PWS2wlwHRnme8KR1/Y9x8OY6NLMcKT1/Y9x8OY6NLMw5YzuXBOM55Z8syevbOtNCXAdHeZLXTnPeXl1BPMDzPkJSX6gslTsSx8h0Z5ki6IkZDKQeeR0lH+pLBYOEuHMnossz31E+Y/mPWSw7j4cx0WWY9RPmP5j1ksO4+HMdFlmDoj5rHrJYdyXDmOiyzMTpcZ76cuvPp+flJ9YrHD/HLHyHRnmPVOYG5MkZA8SBjmB5cx/mPWOxpXQlwHRpZmXqJ8x/Mj1ksO4+HMdFlmPUT5j+Y9ZLDuPhzHRZZj1E+Y/mPWSw7j4cx0WWZ4mjySC9Yx1yememfKH+o7KldXLgR0Z5ln6HbO3fXnGcc8488eUz9aLCldXKnw5jo0swnYzMMh6yPMZI5cusP9UWEXR2cuHMdGlmZfQb/iT+ZHrVd+5LhzJ6NLMfQb/iT+Y9arv3JcOY6NLMfQb/AIk/mPWq79yXDmOjSzMT2Oc43158snMn1nsKV1cuBHRpZnn0SeX1lXPkOfU+Q849Z7HH/HLDyHR3mer2OxyA9ZwcHGeRwDg+RwQf1h/qiwVK2csfLmOjSzMvoN/xJ/Mj1qu/clw5k9GlmPoN/wASfzHrVd+5LhzHRpZmL9jMBkvWB5nIHOSv1RYN0VnLhzI6NLMfQ5yRvryBkjnkDzI8o9aLCldXKnw5jo0szxOyvsniVd493B+1jJwvnyBP6GS/1PY4/wCOWG3ZgOjvM6v1keRmfrRd+5LhzJ6NLMkrfIzPauF+s75ZayzzpR7UYzg4OjMp2lBAEAQBAEAQBAEAQCDXKTVYAMkowAHiSDAOH1mjsRQXRlGcZI8Z5fpj9hef2Zvd/aKc+bOwQBANT2hoC9rNsba1FlTMpUMd+3AG4+QPwyfznZY2yhZpVxUk0saYVyM5Rq/gVh2baQoKA5DKpbhhqc2I62HaAMgD7vkOvWau8Waq08m9vawaaxx+fj5FdB/m4va/s/UFtRwiybnd1ZX25JprVM4Pg6dDy/MZnLY3i7qMNZjRJOqr/Jt8GTKMsafmBt+zKXRCrkk77MFmLHYXJTLHme7icNvOEpJxW5bqY0x4msU0sS03Q8s/Dz+ExW0k5R+xrSj/AFYIY3BUY1grxa60SxtvcG0qw7vPaQeZzPaV8slJdqlNGrVcaSbaVccarbv8KGGrdNmZe0nZli2WZA5rqAbcjNnHKlAR17oGOfkMdZzWt5s5QjR74YZaNa+GPh8Syg6/Myu7L1jVtsa1G4eEUXEKrCioJyU7f6qsfyPkSJWN6uimtJJquL0dq03Xaq+y1/6g4Tph9fDmdaZ4RueQDU9u6S9zU1JT6tg2x/FtyjdnphU4nLzYHqBO+5WthBTjap4qlVlR4fF0+mxszmpOlDWjsexWs2ozV8YXGu007rG4z2PtKgd3vAgOeqjpOvplm1GsqS0dGq0qJaKSrXfhjor5lNB8fDP82mX0TeqUhBtZaHryjAcMtZU6oDy5BVK5HlI6VYSnNzxTmnittIyTfzdcSdCSSpkXuw9HfW9nFZ2QjC77C+CLbtvUnH1Zr/PHPnOa+W1jaQjq0k99FT+Ma7P9Wl9sC0IyTxNxPPND0QDk9N2RepJZOIi2rY1bGs8Zt15ZhnHLD1kBj1Q/mfdnfLCVNGVG4tJ49lUjRcJKsdz+WChJbfzabDsHsO5H0xZUJQ1MbgwOxKtO1LadfvEbjkeGGJ68jzXy/WM42mi9uktGm1uakpZbPjVZERs5Jr83ElPY2q7i5tRVIBFdxQEG282NhD4o6Y8fyIlZ3y61lKibeca/xjRYrc0/D4MaEvz4nS9kJYunpW45tFaCw5zlwoDHPjzzznkXl2crabs/Zq6eVcOBtGuiqluYFhAOf7c7DGostZq+76tZUGr4Yud7gUYBm6FUGBnl9YfKepdL67CzilLHTTo66KUcVgs3tpjgZThpP4Gst7CvZUBrVuTIhfgh9Pm9LVsbYApYBfujOVUc+bTsjfrCLdJU2N00qS7LTWNXSr/lub8imhJkvanZOrZ9XwS6b7HsRks2bj6tVXXuwc8rK+h5Y8wSJnd71dYxstbR0STTVaduTfzi92PxoTKEsafmBv8AsXT2V1slhZiLLSpZi7cMuxrBY8z3SJ5l7tLOc1KCphGtFTGirh5msE0sS/OYsaP0u7Ne+gLWoZwxIVwrVnfXZWeIGI5APnIyQQDg9J6Poy8wsLVubomt1a4NPClct9E1vW0ztYuSwNNrPRu5uMiohJW365mANyvRXUKX+8BlOfhhR1zgehZekbFaEm3SsezT2WpN6S3bHhvrUzdm8S03ZF2KnSvZjU3XCoMgNSW6e2kYwdud7hyAfvHqZir3Y1lGUq9iMa0eLU4y89ioq5E6Dw8/sS9hdmauu9XtssZMMCHtZxzq02O6T14ov5+APlgSl8vN1tLJxs4pPDZGn8p7/wDbof8AtSYRknj+bP7Or074P5y3oK/dGvNJezLB/Z/m5sW8NKPkXJ+inniAIAgCAIAgCAIAgCAaP0v/AKC/3j/TTyvS/wCwvNfc3u/tHIT5w7BAEAQBALmnfI+InLaRoySWUJEAQBALemfIx5f6nNaxo6kolmQEAQCGzVKtiVEkNYGK8jg7MEjPTODnHkD5GaxspShKa2Klfj9v6zIqq0MKNVuttrxjh7Oeeu9d3TwxJnZaNnCdfarwdAnVtGWi1a21i1CSrZ2nGMgEjcPMHGQfEEGRbWUrKbhPavynnn4hNNVRPMiRAEAsaO3DY8D/ALlLSNUDYzmAgCAIAgGs7e7RbTol20GpXAuPPclTZXij4KxUt/x3HwnZc7vG8SdnWkmuz4tY0+Kql40KTk44kHpdaV0u5SQeNpRlTg4bVUAjI8CCR+s09GRUrxSS/jP/AISItX2fivqWe3+0jRVlAGtdhVSh+/a/JQcfdHNifBVJmVyu6t7SknSKVZPKK2/HcvFomctFGwTOBnGcDOOmfHHwnK6Vw2F0eyAIAgCAIBdofI+In6N6Dv8A0q7JSfajg/s/zemefbQ0ZeBJPZMRAEAQBAEAQBAEAQDR+l/9Bf7x/pp5Xpf9hea+5vd/aOQnzh2CAUr9Sxfh17WOMnvDu7WG4N+YOB+v5zeFmtHSngvrhhT7lW8aIl0eqFi55A55qCCy8yMNjx5fl+fWUtbNwdOOfl4CLqWJmWM6Xwcyk46SBenKWK+sv2r94ZB74G5UPgWHXHxxjlzImllDSefhsb8vyuVSrdDVr2vkg81DhFDFW4QKmw2bGIw+RtC4zuyOuDOx3SiptpXCqrupVbVvrXZj4FNM3FNm4bsMufBxg488dR+R5/AThlHRdK18vz+jROpNW+DmZyjVUJL04yRAMbFJBAOCQcHGcHwOD1lotJptVQOa7b1Fy1bL6ybAymi/TDKNeP6YasndWWPIgkqQSNwzPXulnZStNKyl2aPSjLB6O+j2Om1YKVadkxm3Sj+DWZF2murVLrLUqSu3ZxjRY721UoMWFBtXcduckHI6gNiaXeV1lOELOTco10dJJKUnsri6Y024PfQiWnRt7zb6Ky6woUQUULjAcA3WKOgCjlUuMdctjwWcFrGxs9JSenN5eyn57ZP5LxZoqvZgjazhLiAIAgG00tu5fiORnNONGCWUAgCAV+0KXesrVYan5EOFV8EEHBVuoPQ9Dg9R1mtjOEJpzjpLKtOK35fQiSbWBpn7aNQNXaFa1qwK8dMto3B5YcnnTkeDcuf2jO9XNWj07nKrWOi8Jry73nHHwRnp0wn/AEaDU6thRZ2ai3ahqLtOyPSpsHq6XU3qtj9BYqKVwTlsKfGenZ2UXaxvkmoKcZ1UnTtuMoui20bda7Fitxk3hobaNfI2FHbdFmos1t78NNOfV6arARdxHUNY/B+3vYEIq4zhWPRpyzuVtZ2MbvZLSc+1KS9midEtLZRbW60rTIsppvSe7A2lNur1DKwB0tAIOHCtqrQDnBU5WlT8ctz+7OSUbrd4tP8AyT8MIL47ZP5LzLpyl4LibyeaaiAIAgCASUvgz0/RN+6JeVN+y8H5Z/DaZ2sNONC7P0w80QBAEAQBAEAQBAEA0fpf/QX+8f6aeV6X/YXmvub3f2jkJ84dggFbU6XeQ25gRgDBIwMgt08wAP0E0haaKpT83fIq1UloqCKFGcDpnngeWZWcnJ1ZKVCSVJJNOmT8BM7SVEC7OYsUe0qcjI5cjlzY6oijnkqpG4/46dRynRYTo6P5UTb+LWH5gUkjVmy1q66WCIq8I8TLbtpLcPcgxsyUXOGON3+OzRs4zlaKrb0sMKbq0eNdrpVY0KY0obrRVFV5gg+ILtYP/qzc8foJ59rJSeDqvJLgv7NEi3SmTMJy0UWLs5CRAINdp0sQq5YKO8SrvWRjnnehBA/Wa2NpOznWCx8UnwdSJJNYnJ6sJ3dRpVudKG4zXX6i3gMiBty1CwkWHBOGwFB+94T3LNzxsbw0pTWioxhHSTexvRSoq7Vt8DB02x3eOBse0PSNWraupLRa+2sC6t6663u7qG52GAMkcgST0HWclh6OlG0U7RrRVX2Wm2o4vRSx+dKby0rRNUW0raDQ0Lw9PeNVTZgIu7U6jhWEDH1NgYA9Ps4Vv+M2tre2lpWtk4yjtfYjVf7k1X44rxIjGOx1T82dUi4AAzyGOeSeXmT1niN1dTc9kAQD0CAbWivaoH/mZyylV1BnKgQBAKHaK6kkertplGOfGSxjn4FGXAnTYO7JPXKTf+lpfVMpLS3FG9dcFYvb2aEAO4vVdt2+O7NmMTpg7k5JQjaV3UlGv/Eq9Pe0Qf8Ap21R7OpFXD5buJw8beLuJcjHgeo/4lfCaem1aK+z1ld1K92mH9+NRYU0MCj21YPpijgNpFv9WsVjqF3Zy9ZrRdpU78CwgZ+zn4TpusX1bPWqThpprRw3OrdU1TZ8Sk/3FTbQ3HD7Q952f/8Ald/3JwaVw7s//qP/AFL/AOTNG00Ys2LxTWX57jUGVOpxgMSRyx4zjtdXpvV10fHF8KGirTEmmZIgCAIBLp0yfgJ7noG4dJvGnL2YYvz3L7/Axt56MaZlyfoZ54gCAIAgCAIAgCAIBo/S/wDoL/eP9NPK9L/sLzX3N7v7RyE+cOwQBAEAQC7SmBick5aTJJJUk8IzyMEGPDGScDJAB+IGcA/5P+ZOk6UFDOQSXKEwPiZy2kqskkmYEAMARg4IPgeklNp1QKHaWia1qkOOCG32DPNimDWmPw7u8ef3AOYJnTd7aNkpS/m1ReFdr86YLzruKyjWi3EXqQss1iWKTXaK18RkbCDtPmPPwM017s7OxlB9qNXx3/mJGjVtMtdnV2CpFuKu68iw+9tOFsIxyYgAkeBJmFvKDtHKywT3ZV2ry3LNFop0xLUwJEAQC3oasnd5dPzmVrKioC9MAIAgCAQa+2xa2apBY/LahYICScc2OcAdTyJ5dDNbGMJTStJaKzpXgRJtLA0x7F3fX9oWrbs7/CHd0dQXnu2H+oRjO589OQWd/TNH/Fc46NcK7Zyr47vKNPFsz0N8/wCjn9foDZQ/aRN1Nl92mVBVZZUV0z3VUqLFQgMzIzNkgkbgB9menY26hbRuapKMIzrVKXbUZSdK1ok0lhg6Ve0yaqtPOnyNlR2RTRe+isrV9Nqzxazbl2F6AcStrGyxYqA6knPdfnyE5J3u2t7FXmEqWlng6Ydl7GksKV7MlSmzNl1FRei9jNjTodTpmUUvx6MgGrUMeNWvnXfz3gfhbn/y8Jyyt7teIt2sdCecV2X5x3Pxjh/pLaMo7MUb2eaaiAIAgCSk26IF6pMDE/TfRdyV0u8bPftfn/Ww821npyqZz0TMQBAEAQBAEAQBAEA0fpf/AEF/vH+mnlel/wBhea+5vd/aOQnzh2CAIAgE2mTJz5f7mVrKioSi3OckQBAEAl06ZPwEztJUQRbnKSIAgCAIAgCAIAgGSrkgCG6A2taYAAnI3V1BlIAgCAIAgGt7d7NOpRKSwWsupuHPNla97hA+AZgobzXcPGddzvKu8naUrKj0fBvCvwVaeNGUnHSwIfSyhn0u1FZjxtKcKCThdTSzHA8AASfIAzT0bOMLxWTotGe3xhJfUi0XZw8PqWe3OzfWKWr3bHBD12DrXah3I4/I9R4jI8ZjdLxqLVTpVbGs4vavzY8S046SLtWdo3Y3YGdvTPjj4ZmEqVejsLIylQIAgCAT6ZMnPlPpP05cddba+S7MNn+7+tvyOe8TotFby1PuzhEAQBAEAQBAEAQBAEAg1mlSxcWAFR3uZIAxnnkTK1sYWsdGaqiYyccUVB2Hp/dj9zfOc/V127n1L66eZ79Baf3Y/wAt846uu3c+o108x9Baf3Y/y3zjq67dz6jXTzH0Fp/dj/LfOOrrt3PqNdPMwGg0qtw/qw3Lu7+9l87eWc89rY89p8pV+jLq8XD6jXTzJvoin8A/y3zkdV3TufUnXTzMKOztO6q6BGVgCrKxKsD0KkHBEdVXTufUa6eZn9EU/gH+W+cdV3TufUa6eZivZmnOMKpznGGPPHXHPniOqrp3PqNdPMyOioTAIVc5wCxBOBk4yeeBzlX6Jub22fF8xrp5iqihjhdjHaHwrZOxvsvyP2Tg4PQ4jqe5e74vmNfaZmXqlO7Zhd2N23cd20HGcZzjJHP4x1Pcvd8XzGvtMxdpaUUu4VVAyWZsKB5kk8o6nuXu+L5jX2mZn6hX+Ef5MdT3L3fF8xr7TMfR9f4f5MdT3L3fF8xr7TMfR9f4f5MdT3L3fF8xr7TMfR9f4f5MdT3L3fF8xr7TMfR9f4f5MdT3L3fF8xr7TMfR9f4f5MdT3L3fF8xr7TM9TRVg5C/7kP0Ncnts+L5jX2mZLwV8pXqS4e74vmNdPMcFfKOpLh7vi+Y108xwV8o6kuHu+L5jXTzHBXyjqS4e74vmNdPMcFfKOpLh7vi+Y108xwV8o6kuHu+L5jXTzHBXyjqS4e74vmNdPMcFfKOpLh7vi+Y108xwV8o6kuHu+L5jXTzHBXyjqS4e74vmNdPMcFfKOpLh7vi+Y108xwV8o6kuHu+L5jXTzHBXyjqS4e74vmNdPMcFfKOpLh7vi+Y108zJVxyE7rC72dhDV2SojOUnJ1Z7NyBAEAQBAEAQBAEAQBANZ6UVF9DrEUFmbT3qFAyWLVuAoHiSeWIQOZu7atGn0nBTWKEqtpsHq9wbjLphwu6VyV39Gxtz4ySCJm172V/WaxVZ6UYKigBG0LWWNkqSDxlUZ8CcciYJMOzu0O0Gu0Yta5N1GlYhqrNrsyN6yLNlZVHzj7TJt2rjqYINp6E2assBqW1DBtJp7DxlC7b2e9bFGFGDtWvK/HPjIZJQqU7hayuzr2vYbtis7KgWyqkkKCdvCNPPybMkFWq3tEBHNmtJ/wDbsUKLtydaarFICZxweZGenegg6X0XyK9YteNi6rUCnxHXLAZPQWmwYyOmOUgkn9HH1pZ/XBUBhduxFTnk7s4tsz4eX6wDh+ztDraU09laMXTTdqcJDUV4djWo1auxOGLkZAIHTxkkF/TPqLOA9vGtBfUohNV4dOLplCpYXrQ4L7u9tAGcZ5QCvoDqkprapdSq+qdmo5FOLq1S016pKgV3llRSdvP7WQOYgGGi1WreyjUr6w6hb6rrVQHULSuuKhUXbjeAqgjG4KHIGQIBLqr9fbV2irm3ctd+2nguwLrb9Twy9fDZTXyKhmJ5HkQYB0PoxS1et7RV/WMvali71PCZDTSu5X27SQwZcZyAvTxkMk6iAIAgCAIAgCAIAgCAIAgCAIAgCAIAgCAIAgCAIAgCAIAgCAIAgCAIAgCAIAgCAQ1aVFd7FUBrNu8j72wYUkdM45Z8gPIQCaAQ6PSpUi11qFRRgAf56nmTnnnxzAJoAgCAQa3R13Ia7UR0OCVcArlSCDg+IIBB+EAy0mlSpFrrVUReQVAAoHwAgEsAQBA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10" name="AutoShape 14" descr="data:image/jpeg;base64,/9j/4AAQSkZJRgABAQAAAQABAAD/2wCEAAkGBxMSEBIQEhQQFRUVFxcVGBQRGBYXEhYVFBgWFhcUFBUYKCkhGBslHhgYITEiMSkrLi8uFyAzRDMsNygtLi4BCgoKDg0OGhAQGzUkHyUsLCw0LywvMCwsMCwwLCwsLywvLiw1LywsLjQsLywsLCwsMCwsLCwtLC8vLCwsLCwwLP/AABEIAIgBcwMBEQACEQEDEQH/xAAbAAEAAgMBAQAAAAAAAAAAAAAAAwQCBQYBB//EAD0QAAICAQIDBAYJBAEDBQAAAAECAAMRBBITITEFIkFRBhQWU2HRFSMyQlJxgZKhM3KRsWKy0/AHJEOCk//EABsBAQADAQEBAQAAAAAAAAAAAAABAgMEBQYH/8QAOxEAAgEBBAYGCQQBBQEAAAAAAAECEQMEIVESEzFBodEUFSJSYXEFFjJTgZGxwfAGM0LhI2JystLxkv/aAAwDAQACEQMRAD8A+vSpIgCAIAgCAIAgCAIAgCAIAgCAIAgCAIAgCAIAgCAIAgCAIAgCAIAgCAIAgCAIAgCAIAgCAIAgCAIAgCAIAgCAIAgCAIAgCAIAgCAIAgCAIAgCAIAgCAIAgCAIAgCAIAgCAIAgCAIAgCAIAgCAIAgCAIAgCAIAgCAIAgGNr7VZsE4BOB1OBnA+MA5uj0207hdq3EsmkcDC5PrrqiJ1xuXcpbyBHWKAuaz0s0ddfEN9TLxEqJrZW2vYQBu58gOpPkCfCKAs9nduUX3XUVuGekgMBjxAOV8wNwGfPlAKvtGnEKlH2eseqi0Y2mwVtY5I8EBXZnxbIxyzFAUqvTel6PWK0tZFpGofO0NXULWpcsASSy8Oxto6is88yaA6hTkZHMHxHSQDX9u9rLpauK6s2XrrVVKgl7WCKNzkKoyeZJAEAqr6T0CwU3HgW8I3MlzV9xFJzuZWIzgFuv2RmKAtVdu6VjWq6igm0kVgOpLlWKnZz594EfmDAI19JNGWCDVaYsSqhRYm4s5KquM9SQR+cAnPbGnChzdTtKlgd64KqwRmHwDEL+ZxAKfaPpPpaqmt41TkUvelaOpe1ER7PqxnnkVvz/4nyigM6fSXSNWtvrGnCsdmTYvKzaHNf92DnEUBOnbemYuovoJRlRwHXKu7cNVYeBLAqPiMQD1+2dMpQNfSOI5rTLr3nVtjIvmQ3dI8+UAr+j/pBTq0zWy7xktVuU2INzKN4HTO0wDbQBAEAQBAEAQBAEAQBAEAQBAEAQBAEAQBAEAQBAEAQBAEAQBAEA9EA4vsv0EFNmmsFvKm26wgL9qtlVaK/hw9lf57fjJqCOr0KvFdu7Uq9rnSOLLFtYF9Ha1u5wzk4fP2VKhfCKg6Hszsy2rU6i4vWyX7HKhGDi1ESskNnGzCk4xnn15SAaN/R17tJq9AS1RGpa6u/bkMl1vrG5T4kbrKz4jGfESQZ6j0fOmp7SNI4j6v6uqsKcViwMoViPuCy2xyegBPlANx2l6PV36avS2M22vZhgK2JNa7QSLVYfxn4yAYDsIV6P1SngsvQjVVq9bKzFmVq6ti889cfoYBqKvQ61K1rW+vB0t2lfdWxwLWZ14Pe7qqWAAO7uqBnxk1BY1nokz2owtUIV0i2LsO8+o2G1DU2e7uJwcg8pAKw9CW2heMvJUXOw/c1h1eeviDt/n4Sagy1foRuGo227d9yW1DvgVBbm1LV5Rg3esdzlSpHdx9mKgkT0OxTdUHReLo7dL3RYwVrXtc2ZsZmbnZ0LcyDzGcCKgz0Xoq4uqvstrZkvW0hEKoVTTNplUZJOe9uJ/SAVLPQy9mtsbUq1jGkq1i2MM6fUnUruBfABHc2rtAxnEmoLfZHoxdp7a7lupZhx1sDVttKX6k6k8Pvdxhkrzznl5c4BZ9HvRw6Z0c2BttBpwFxkm57t3X/ljHwgHQQBAEAQBAEAQBAEAQBAEAQBAEAQBAEAQBAEAQBAEAQBAEAQBAEAj1Nu1HfrtUtjzwMwDnbfSvaCzIgA6ktgD9cSaAhq9NFYhQtZY57u4huQye6RkcpGBZQk4uSWC2vzLHtM3u1/cflJoVHtM3u1/cflFAPaZvdr+4/KKAe0ze7X9x+UUAPpOfdr+4/KKAw9q+QOxMHod/I/lFAen0qx1ROWPv+fTwigPR6UE9K15cuTePl0igPfaZvdr+4/KKAe0ze7X9x+UUA9pm92v7j8ooB7TN7tf3H5RQD2nPu1/cflFAY+1XXuJy69/p+fLlFAPav/gnh9/z6eHjFAZe0ze7X9x+UUA9pm92v7j8ooB7TN7tf3H5RQD2mb3a/uPyigHtM3u1/cflFAPaZvdr+4/KKAe0ze7X9x+UUA9pm92v7j8ooB7TN7tf3H5RQD2mb3a/uPyigHtM3u1/cflFAeN6UkdUQeHNsc/LpFAB6UnONiZHUbuY/TEUBj7V+OxMYz9vw8/yigM/aZvdr+4/KKAe0ze7X9x+UUB6vpM2f6a/uPyigOjkAQBAEAQBAEAQBAEAQBAK/aP9G3+x/wDpMA+Zdu3lEVgNzKwcA52YXqXP3QAd2fMCG6bDaxslOspOiW3PyS3v8ZF2RWGtstDiw7QhsHMMT3iq+AVeWB8TEY027Sbe2VpRRVIrYvu83+I3EsYCAIAgFLtk4osJrNvL+mMnecjAIHPGevI8swDmr9EBVWyrY1g45Ws6VjWbbGVsbGGKlyMAnHIk5kkFz0i0FllqBVOLairsvRWoPFrBPxZiBIBs/R5G4AdwVexntYMMMDYxYAjwIGB+kEmzgCAIAgGh1gvGsrcIChYVqQc7EKMzsRjuksFGfJAPvQQVfR/RHeqmtkxQ1d5ZCostZwc7j/U++d3P7fWSCl2T2ddvo4iPhiqOWB7o0QHCJ/uYEj84B2sgkQBAEAQBAEAQBAEAQDnO36rDqK3UO2FUVgIHQ2cQbw5IOwbcHdy6dfAiDDs7SsNSv1bCxbdS1lpUhWqsLcIcTo//AMfLJxs8IBrh2bbv27H28Q6Todvq5dri/wDbghc/CSDt5BIgHqdR+YgH0IyoPIAgCAIAgCAIAgCAIAgFftH+jb/Y/wD0mAcFaAVIIyCMEeYPWYXq8xu8NOSrjTAvCGm6FfRUpUuxA2Mk8zkknzJ/85Tz+urLuvhzNejyzJ+L+cddWXdfDmOjyzHF/OOurLuvhzHR5ZnhuEnrmy7j4cx0d5mdbggHK8zgc+p8h5ykvTdmn7EuA6O8yRVznBBxyOPA9cHy6yr9PWS2wlwHRnme8KR1/Y9x8OY6NLMcKT1/Y9x8OY6NLMw5YzuXBOM55Z8syevbOtNCXAdHeZLXTnPeXl1BPMDzPkJSX6gslTsSx8h0Z5ki6IkZDKQeeR0lH+pLBYOEuHMnossz31E+Y/mPWSw7j4cx0WWY9RPmP5j1ksO4+HMdFlmDoj5rHrJYdyXDmOiyzMTpcZ76cuvPp+flJ9YrHD/HLHyHRnmPVOYG5MkZA8SBjmB5cx/mPWOxpXQlwHRpZmXqJ8x/Mj1ksO4+HMdFlmPUT5j+Y9ZLDuPhzHRZZj1E+Y/mPWSw7j4cx0WWZ4mjySC9Yx1yememfKH+o7KldXLgR0Z5ln6HbO3fXnGcc8488eUz9aLCldXKnw5jo0swnYzMMh6yPMZI5cusP9UWEXR2cuHMdGlmZfQb/iT+ZHrVd+5LhzJ6NLMfQb/iT+Y9arv3JcOY6NLMfQb/AIk/mPWq79yXDmOjSzMT2Oc43158snMn1nsKV1cuBHRpZnn0SeX1lXPkOfU+Q849Z7HH/HLDyHR3mer2OxyA9ZwcHGeRwDg+RwQf1h/qiwVK2csfLmOjSzMvoN/xJ/Mj1qu/clw5k9GlmPoN/wASfzHrVd+5LhzHRpZmL9jMBkvWB5nIHOSv1RYN0VnLhzI6NLMfQ5yRvryBkjnkDzI8o9aLCldXKnw5jo0szxOyvsniVd493B+1jJwvnyBP6GS/1PY4/wCOWG3ZgOjvM6v1keRmfrRd+5LhzJ6NLMkrfIzPauF+s75ZayzzpR7UYzg4OjMp2lBAEAQBAEAQBAEAQCDXKTVYAMkowAHiSDAOH1mjsRQXRlGcZI8Z5fpj9hef2Zvd/aKc+bOwQBANT2hoC9rNsba1FlTMpUMd+3AG4+QPwyfznZY2yhZpVxUk0saYVyM5Rq/gVh2baQoKA5DKpbhhqc2I62HaAMgD7vkOvWau8Waq08m9vawaaxx+fj5FdB/m4va/s/UFtRwiybnd1ZX25JprVM4Pg6dDy/MZnLY3i7qMNZjRJOqr/Jt8GTKMsafmBt+zKXRCrkk77MFmLHYXJTLHme7icNvOEpJxW5bqY0x4msU0sS03Q8s/Dz+ExW0k5R+xrSj/AFYIY3BUY1grxa60SxtvcG0qw7vPaQeZzPaV8slJdqlNGrVcaSbaVccarbv8KGGrdNmZe0nZli2WZA5rqAbcjNnHKlAR17oGOfkMdZzWt5s5QjR74YZaNa+GPh8Syg6/Myu7L1jVtsa1G4eEUXEKrCioJyU7f6qsfyPkSJWN6uimtJJquL0dq03Xaq+y1/6g4Tph9fDmdaZ4RueQDU9u6S9zU1JT6tg2x/FtyjdnphU4nLzYHqBO+5WthBTjap4qlVlR4fF0+mxszmpOlDWjsexWs2ozV8YXGu007rG4z2PtKgd3vAgOeqjpOvplm1GsqS0dGq0qJaKSrXfhjor5lNB8fDP82mX0TeqUhBtZaHryjAcMtZU6oDy5BVK5HlI6VYSnNzxTmnittIyTfzdcSdCSSpkXuw9HfW9nFZ2QjC77C+CLbtvUnH1Zr/PHPnOa+W1jaQjq0k99FT+Ma7P9Wl9sC0IyTxNxPPND0QDk9N2RepJZOIi2rY1bGs8Zt15ZhnHLD1kBj1Q/mfdnfLCVNGVG4tJ49lUjRcJKsdz+WChJbfzabDsHsO5H0xZUJQ1MbgwOxKtO1LadfvEbjkeGGJ68jzXy/WM42mi9uktGm1uakpZbPjVZERs5Jr83ElPY2q7i5tRVIBFdxQEG282NhD4o6Y8fyIlZ3y61lKibeca/xjRYrc0/D4MaEvz4nS9kJYunpW45tFaCw5zlwoDHPjzzznkXl2crabs/Zq6eVcOBtGuiqluYFhAOf7c7DGostZq+76tZUGr4Yud7gUYBm6FUGBnl9YfKepdL67CzilLHTTo66KUcVgs3tpjgZThpP4Gst7CvZUBrVuTIhfgh9Pm9LVsbYApYBfujOVUc+bTsjfrCLdJU2N00qS7LTWNXSr/lub8imhJkvanZOrZ9XwS6b7HsRks2bj6tVXXuwc8rK+h5Y8wSJnd71dYxstbR0STTVaduTfzi92PxoTKEsafmBv8AsXT2V1slhZiLLSpZi7cMuxrBY8z3SJ5l7tLOc1KCphGtFTGirh5msE0sS/OYsaP0u7Ne+gLWoZwxIVwrVnfXZWeIGI5APnIyQQDg9J6Poy8wsLVubomt1a4NPClct9E1vW0ztYuSwNNrPRu5uMiohJW365mANyvRXUKX+8BlOfhhR1zgehZekbFaEm3SsezT2WpN6S3bHhvrUzdm8S03ZF2KnSvZjU3XCoMgNSW6e2kYwdud7hyAfvHqZir3Y1lGUq9iMa0eLU4y89ioq5E6Dw8/sS9hdmauu9XtssZMMCHtZxzq02O6T14ov5+APlgSl8vN1tLJxs4pPDZGn8p7/wDbof8AtSYRknj+bP7Or074P5y3oK/dGvNJezLB/Z/m5sW8NKPkXJ+inniAIAgCAIAgCAIAgCAaP0v/AKC/3j/TTyvS/wCwvNfc3u/tHIT5w7BAEAQBALmnfI+InLaRoySWUJEAQBALemfIx5f6nNaxo6kolmQEAQCGzVKtiVEkNYGK8jg7MEjPTODnHkD5GaxspShKa2Klfj9v6zIqq0MKNVuttrxjh7Oeeu9d3TwxJnZaNnCdfarwdAnVtGWi1a21i1CSrZ2nGMgEjcPMHGQfEEGRbWUrKbhPavynnn4hNNVRPMiRAEAsaO3DY8D/ALlLSNUDYzmAgCAIAgGs7e7RbTol20GpXAuPPclTZXij4KxUt/x3HwnZc7vG8SdnWkmuz4tY0+Kql40KTk44kHpdaV0u5SQeNpRlTg4bVUAjI8CCR+s09GRUrxSS/jP/AISItX2fivqWe3+0jRVlAGtdhVSh+/a/JQcfdHNifBVJmVyu6t7SknSKVZPKK2/HcvFomctFGwTOBnGcDOOmfHHwnK6Vw2F0eyAIAgCAIBdofI+In6N6Dv8A0q7JSfajg/s/zemefbQ0ZeBJPZMRAEAQBAEAQBAEAQDR+l/9Bf7x/pp5Xpf9hea+5vd/aOQnzh2CAUr9Sxfh17WOMnvDu7WG4N+YOB+v5zeFmtHSngvrhhT7lW8aIl0eqFi55A55qCCy8yMNjx5fl+fWUtbNwdOOfl4CLqWJmWM6Xwcyk46SBenKWK+sv2r94ZB74G5UPgWHXHxxjlzImllDSefhsb8vyuVSrdDVr2vkg81DhFDFW4QKmw2bGIw+RtC4zuyOuDOx3SiptpXCqrupVbVvrXZj4FNM3FNm4bsMufBxg488dR+R5/AThlHRdK18vz+jROpNW+DmZyjVUJL04yRAMbFJBAOCQcHGcHwOD1lotJptVQOa7b1Fy1bL6ybAymi/TDKNeP6YasndWWPIgkqQSNwzPXulnZStNKyl2aPSjLB6O+j2Om1YKVadkxm3Sj+DWZF2murVLrLUqSu3ZxjRY721UoMWFBtXcduckHI6gNiaXeV1lOELOTco10dJJKUnsri6Y024PfQiWnRt7zb6Ky6woUQUULjAcA3WKOgCjlUuMdctjwWcFrGxs9JSenN5eyn57ZP5LxZoqvZgjazhLiAIAgG00tu5fiORnNONGCWUAgCAV+0KXesrVYan5EOFV8EEHBVuoPQ9Dg9R1mtjOEJpzjpLKtOK35fQiSbWBpn7aNQNXaFa1qwK8dMto3B5YcnnTkeDcuf2jO9XNWj07nKrWOi8Jry73nHHwRnp0wn/AEaDU6thRZ2ai3ahqLtOyPSpsHq6XU3qtj9BYqKVwTlsKfGenZ2UXaxvkmoKcZ1UnTtuMoui20bda7Fitxk3hobaNfI2FHbdFmos1t78NNOfV6arARdxHUNY/B+3vYEIq4zhWPRpyzuVtZ2MbvZLSc+1KS9midEtLZRbW60rTIsppvSe7A2lNur1DKwB0tAIOHCtqrQDnBU5WlT8ctz+7OSUbrd4tP8AyT8MIL47ZP5LzLpyl4LibyeaaiAIAgCASUvgz0/RN+6JeVN+y8H5Z/DaZ2sNONC7P0w80QBAEAQBAEAQBAEA0fpf/QX+8f6aeV6X/YXmvub3f2jkJ84dggFbU6XeQ25gRgDBIwMgt08wAP0E0haaKpT83fIq1UloqCKFGcDpnngeWZWcnJ1ZKVCSVJJNOmT8BM7SVEC7OYsUe0qcjI5cjlzY6oijnkqpG4/46dRynRYTo6P5UTb+LWH5gUkjVmy1q66WCIq8I8TLbtpLcPcgxsyUXOGON3+OzRs4zlaKrb0sMKbq0eNdrpVY0KY0obrRVFV5gg+ILtYP/qzc8foJ59rJSeDqvJLgv7NEi3SmTMJy0UWLs5CRAINdp0sQq5YKO8SrvWRjnnehBA/Wa2NpOznWCx8UnwdSJJNYnJ6sJ3dRpVudKG4zXX6i3gMiBty1CwkWHBOGwFB+94T3LNzxsbw0pTWioxhHSTexvRSoq7Vt8DB02x3eOBse0PSNWraupLRa+2sC6t6663u7qG52GAMkcgST0HWclh6OlG0U7RrRVX2Wm2o4vRSx+dKby0rRNUW0raDQ0Lw9PeNVTZgIu7U6jhWEDH1NgYA9Ps4Vv+M2tre2lpWtk4yjtfYjVf7k1X44rxIjGOx1T82dUi4AAzyGOeSeXmT1niN1dTc9kAQD0CAbWivaoH/mZyylV1BnKgQBAKHaK6kkertplGOfGSxjn4FGXAnTYO7JPXKTf+lpfVMpLS3FG9dcFYvb2aEAO4vVdt2+O7NmMTpg7k5JQjaV3UlGv/Eq9Pe0Qf8Ap21R7OpFXD5buJw8beLuJcjHgeo/4lfCaem1aK+z1ld1K92mH9+NRYU0MCj21YPpijgNpFv9WsVjqF3Zy9ZrRdpU78CwgZ+zn4TpusX1bPWqThpprRw3OrdU1TZ8Sk/3FTbQ3HD7Q952f/8Ald/3JwaVw7s//qP/AFL/AOTNG00Ys2LxTWX57jUGVOpxgMSRyx4zjtdXpvV10fHF8KGirTEmmZIgCAIBLp0yfgJ7noG4dJvGnL2YYvz3L7/Axt56MaZlyfoZ54gCAIAgCAIAgCAIBo/S/wDoL/eP9NPK9L/sLzX3N7v7RyE+cOwQBAEAQC7SmBick5aTJJJUk8IzyMEGPDGScDJAB+IGcA/5P+ZOk6UFDOQSXKEwPiZy2kqskkmYEAMARg4IPgeklNp1QKHaWia1qkOOCG32DPNimDWmPw7u8ef3AOYJnTd7aNkpS/m1ReFdr86YLzruKyjWi3EXqQss1iWKTXaK18RkbCDtPmPPwM017s7OxlB9qNXx3/mJGjVtMtdnV2CpFuKu68iw+9tOFsIxyYgAkeBJmFvKDtHKywT3ZV2ry3LNFop0xLUwJEAQC3oasnd5dPzmVrKioC9MAIAgCAQa+2xa2apBY/LahYICScc2OcAdTyJ5dDNbGMJTStJaKzpXgRJtLA0x7F3fX9oWrbs7/CHd0dQXnu2H+oRjO589OQWd/TNH/Fc46NcK7Zyr47vKNPFsz0N8/wCjn9foDZQ/aRN1Nl92mVBVZZUV0z3VUqLFQgMzIzNkgkbgB9menY26hbRuapKMIzrVKXbUZSdK1ok0lhg6Ve0yaqtPOnyNlR2RTRe+isrV9Nqzxazbl2F6AcStrGyxYqA6knPdfnyE5J3u2t7FXmEqWlng6Ydl7GksKV7MlSmzNl1FRei9jNjTodTpmUUvx6MgGrUMeNWvnXfz3gfhbn/y8Jyyt7teIt2sdCecV2X5x3Pxjh/pLaMo7MUb2eaaiAIAgCSk26IF6pMDE/TfRdyV0u8bPftfn/Ww821npyqZz0TMQBAEAQBAEAQBAEA0fpf/AEF/vH+mnlel/wBhea+5vd/aOQnzh2CAIAgE2mTJz5f7mVrKioSi3OckQBAEAl06ZPwEztJUQRbnKSIAgCAIAgCAIAgGSrkgCG6A2taYAAnI3V1BlIAgCAIAgGt7d7NOpRKSwWsupuHPNla97hA+AZgobzXcPGddzvKu8naUrKj0fBvCvwVaeNGUnHSwIfSyhn0u1FZjxtKcKCThdTSzHA8AASfIAzT0bOMLxWTotGe3xhJfUi0XZw8PqWe3OzfWKWr3bHBD12DrXah3I4/I9R4jI8ZjdLxqLVTpVbGs4vavzY8S046SLtWdo3Y3YGdvTPjj4ZmEqVejsLIylQIAgCAT6ZMnPlPpP05cddba+S7MNn+7+tvyOe8TotFby1PuzhEAQBAEAQBAEAQBAEAg1mlSxcWAFR3uZIAxnnkTK1sYWsdGaqiYyccUVB2Hp/dj9zfOc/V127n1L66eZ79Baf3Y/wAt846uu3c+o108x9Baf3Y/y3zjq67dz6jXTzH0Fp/dj/LfOOrrt3PqNdPMwGg0qtw/qw3Lu7+9l87eWc89rY89p8pV+jLq8XD6jXTzJvoin8A/y3zkdV3TufUnXTzMKOztO6q6BGVgCrKxKsD0KkHBEdVXTufUa6eZn9EU/gH+W+cdV3TufUa6eZivZmnOMKpznGGPPHXHPniOqrp3PqNdPMyOioTAIVc5wCxBOBk4yeeBzlX6Jub22fF8xrp5iqihjhdjHaHwrZOxvsvyP2Tg4PQ4jqe5e74vmNfaZmXqlO7Zhd2N23cd20HGcZzjJHP4x1Pcvd8XzGvtMxdpaUUu4VVAyWZsKB5kk8o6nuXu+L5jX2mZn6hX+Ef5MdT3L3fF8xr7TMfR9f4f5MdT3L3fF8xr7TMfR9f4f5MdT3L3fF8xr7TMfR9f4f5MdT3L3fF8xr7TMfR9f4f5MdT3L3fF8xr7TMfR9f4f5MdT3L3fF8xr7TM9TRVg5C/7kP0Ncnts+L5jX2mZLwV8pXqS4e74vmNdPMcFfKOpLh7vi+Y108xwV8o6kuHu+L5jXTzHBXyjqS4e74vmNdPMcFfKOpLh7vi+Y108xwV8o6kuHu+L5jXTzHBXyjqS4e74vmNdPMcFfKOpLh7vi+Y108xwV8o6kuHu+L5jXTzHBXyjqS4e74vmNdPMcFfKOpLh7vi+Y108xwV8o6kuHu+L5jXTzHBXyjqS4e74vmNdPMcFfKOpLh7vi+Y108zJVxyE7rC72dhDV2SojOUnJ1Z7NyBAEAQBAEAQBAEAQBANZ6UVF9DrEUFmbT3qFAyWLVuAoHiSeWIQOZu7atGn0nBTWKEqtpsHq9wbjLphwu6VyV39Gxtz4ySCJm172V/WaxVZ6UYKigBG0LWWNkqSDxlUZ8CcciYJMOzu0O0Gu0Yta5N1GlYhqrNrsyN6yLNlZVHzj7TJt2rjqYINp6E2assBqW1DBtJp7DxlC7b2e9bFGFGDtWvK/HPjIZJQqU7hayuzr2vYbtis7KgWyqkkKCdvCNPPybMkFWq3tEBHNmtJ/wDbsUKLtydaarFICZxweZGenegg6X0XyK9YteNi6rUCnxHXLAZPQWmwYyOmOUgkn9HH1pZ/XBUBhduxFTnk7s4tsz4eX6wDh+ztDraU09laMXTTdqcJDUV4djWo1auxOGLkZAIHTxkkF/TPqLOA9vGtBfUohNV4dOLplCpYXrQ4L7u9tAGcZ5QCvoDqkprapdSq+qdmo5FOLq1S016pKgV3llRSdvP7WQOYgGGi1WreyjUr6w6hb6rrVQHULSuuKhUXbjeAqgjG4KHIGQIBLqr9fbV2irm3ctd+2nguwLrb9Twy9fDZTXyKhmJ5HkQYB0PoxS1et7RV/WMvali71PCZDTSu5X27SQwZcZyAvTxkMk6iAIAgCAIAgCAIAgCAIAgCAIAgCAIAgCAIAgCAIAgCAIAgCAIAgCAIAgCAIAgCAQ1aVFd7FUBrNu8j72wYUkdM45Z8gPIQCaAQ6PSpUi11qFRRgAf56nmTnnnxzAJoAgCAQa3R13Ia7UR0OCVcArlSCDg+IIBB+EAy0mlSpFrrVUReQVAAoHwAgEsAQBA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12" name="AutoShape 16" descr="data:image/jpeg;base64,/9j/4AAQSkZJRgABAQAAAQABAAD/2wCEAAkGBxMSEBIQEhQQFRUVFxcVGBQRGBYXEhYVFBgWFhcUFBUYKCkhGBslHhgYITEiMSkrLi8uFyAzRDMsNygtLi4BCgoKDg0OGhAQGzUkHyUsLCw0LywvMCwsMCwwLCwsLywvLiw1LywsLjQsLywsLCwsMCwsLCwtLC8vLCwsLCwwLP/AABEIAIgBcwMBEQACEQEDEQH/xAAbAAEAAgMBAQAAAAAAAAAAAAAAAwQCBQYBB//EAD0QAAICAQIDBAYJBAEDBQAAAAECAAMRBBITITEFIkFRBhQWU2HRFSMyQlJxgZKhM3KRsWKy0/AHJEOCk//EABsBAQADAQEBAQAAAAAAAAAAAAABAgMEBQYH/8QAOxEAAgEBBAYGCQQBBQEAAAAAAAECEQMEIVESEzFBodEUFSJSYXEFFjJTgZGxwfAGM0LhI2JystLxkv/aAAwDAQACEQMRAD8A+vSpIgCAIAgCAIAgCAIAgCAIAgCAIAgCAIAgCAIAgCAIAgCAIAgCAIAgCAIAgCAIAgCAIAgCAIAgCAIAgCAIAgCAIAgCAIAgCAIAgCAIAgCAIAgCAIAgCAIAgCAIAgCAIAgCAIAgCAIAgCAIAgCAIAgCAIAgCAIAgCAIAgGNr7VZsE4BOB1OBnA+MA5uj0207hdq3EsmkcDC5PrrqiJ1xuXcpbyBHWKAuaz0s0ddfEN9TLxEqJrZW2vYQBu58gOpPkCfCKAs9nduUX3XUVuGekgMBjxAOV8wNwGfPlAKvtGnEKlH2eseqi0Y2mwVtY5I8EBXZnxbIxyzFAUqvTel6PWK0tZFpGofO0NXULWpcsASSy8Oxto6is88yaA6hTkZHMHxHSQDX9u9rLpauK6s2XrrVVKgl7WCKNzkKoyeZJAEAqr6T0CwU3HgW8I3MlzV9xFJzuZWIzgFuv2RmKAtVdu6VjWq6igm0kVgOpLlWKnZz594EfmDAI19JNGWCDVaYsSqhRYm4s5KquM9SQR+cAnPbGnChzdTtKlgd64KqwRmHwDEL+ZxAKfaPpPpaqmt41TkUvelaOpe1ER7PqxnnkVvz/4nyigM6fSXSNWtvrGnCsdmTYvKzaHNf92DnEUBOnbemYuovoJRlRwHXKu7cNVYeBLAqPiMQD1+2dMpQNfSOI5rTLr3nVtjIvmQ3dI8+UAr+j/pBTq0zWy7xktVuU2INzKN4HTO0wDbQBAEAQBAEAQBAEAQBAEAQBAEAQBAEAQBAEAQBAEAQBAEAQBAEA9EA4vsv0EFNmmsFvKm26wgL9qtlVaK/hw9lf57fjJqCOr0KvFdu7Uq9rnSOLLFtYF9Ha1u5wzk4fP2VKhfCKg6Hszsy2rU6i4vWyX7HKhGDi1ESskNnGzCk4xnn15SAaN/R17tJq9AS1RGpa6u/bkMl1vrG5T4kbrKz4jGfESQZ6j0fOmp7SNI4j6v6uqsKcViwMoViPuCy2xyegBPlANx2l6PV36avS2M22vZhgK2JNa7QSLVYfxn4yAYDsIV6P1SngsvQjVVq9bKzFmVq6ti889cfoYBqKvQ61K1rW+vB0t2lfdWxwLWZ14Pe7qqWAAO7uqBnxk1BY1nokz2owtUIV0i2LsO8+o2G1DU2e7uJwcg8pAKw9CW2heMvJUXOw/c1h1eeviDt/n4Sagy1foRuGo227d9yW1DvgVBbm1LV5Rg3esdzlSpHdx9mKgkT0OxTdUHReLo7dL3RYwVrXtc2ZsZmbnZ0LcyDzGcCKgz0Xoq4uqvstrZkvW0hEKoVTTNplUZJOe9uJ/SAVLPQy9mtsbUq1jGkq1i2MM6fUnUruBfABHc2rtAxnEmoLfZHoxdp7a7lupZhx1sDVttKX6k6k8Pvdxhkrzznl5c4BZ9HvRw6Z0c2BttBpwFxkm57t3X/ljHwgHQQBAEAQBAEAQBAEAQBAEAQBAEAQBAEAQBAEAQBAEAQBAEAQBAEAj1Nu1HfrtUtjzwMwDnbfSvaCzIgA6ktgD9cSaAhq9NFYhQtZY57u4huQye6RkcpGBZQk4uSWC2vzLHtM3u1/cflJoVHtM3u1/cflFAPaZvdr+4/KKAe0ze7X9x+UUAPpOfdr+4/KKAw9q+QOxMHod/I/lFAen0qx1ROWPv+fTwigPR6UE9K15cuTePl0igPfaZvdr+4/KKAe0ze7X9x+UUA9pm92v7j8ooB7TN7tf3H5RQD2nPu1/cflFAY+1XXuJy69/p+fLlFAPav/gnh9/z6eHjFAZe0ze7X9x+UUA9pm92v7j8ooB7TN7tf3H5RQD2mb3a/uPyigHtM3u1/cflFAPaZvdr+4/KKAe0ze7X9x+UUA9pm92v7j8ooB7TN7tf3H5RQD2mb3a/uPyigHtM3u1/cflFAeN6UkdUQeHNsc/LpFAB6UnONiZHUbuY/TEUBj7V+OxMYz9vw8/yigM/aZvdr+4/KKAe0ze7X9x+UUB6vpM2f6a/uPyigOjkAQBAEAQBAEAQBAEAQBAK/aP9G3+x/wDpMA+Zdu3lEVgNzKwcA52YXqXP3QAd2fMCG6bDaxslOspOiW3PyS3v8ZF2RWGtstDiw7QhsHMMT3iq+AVeWB8TEY027Sbe2VpRRVIrYvu83+I3EsYCAIAgFLtk4osJrNvL+mMnecjAIHPGevI8swDmr9EBVWyrY1g45Ws6VjWbbGVsbGGKlyMAnHIk5kkFz0i0FllqBVOLairsvRWoPFrBPxZiBIBs/R5G4AdwVexntYMMMDYxYAjwIGB+kEmzgCAIAgGh1gvGsrcIChYVqQc7EKMzsRjuksFGfJAPvQQVfR/RHeqmtkxQ1d5ZCostZwc7j/U++d3P7fWSCl2T2ddvo4iPhiqOWB7o0QHCJ/uYEj84B2sgkQBAEAQBAEAQBAEAQDnO36rDqK3UO2FUVgIHQ2cQbw5IOwbcHdy6dfAiDDs7SsNSv1bCxbdS1lpUhWqsLcIcTo//AMfLJxs8IBrh2bbv27H28Q6Todvq5dri/wDbghc/CSDt5BIgHqdR+YgH0IyoPIAgCAIAgCAIAgCAIAgFftH+jb/Y/wD0mAcFaAVIIyCMEeYPWYXq8xu8NOSrjTAvCGm6FfRUpUuxA2Mk8zkknzJ/85Tz+urLuvhzNejyzJ+L+cddWXdfDmOjyzHF/OOurLuvhzHR5ZnhuEnrmy7j4cx0d5mdbggHK8zgc+p8h5ykvTdmn7EuA6O8yRVznBBxyOPA9cHy6yr9PWS2wlwHRnme8KR1/Y9x8OY6NLMcKT1/Y9x8OY6NLMw5YzuXBOM55Z8syevbOtNCXAdHeZLXTnPeXl1BPMDzPkJSX6gslTsSx8h0Z5ki6IkZDKQeeR0lH+pLBYOEuHMnossz31E+Y/mPWSw7j4cx0WWY9RPmP5j1ksO4+HMdFlmDoj5rHrJYdyXDmOiyzMTpcZ76cuvPp+flJ9YrHD/HLHyHRnmPVOYG5MkZA8SBjmB5cx/mPWOxpXQlwHRpZmXqJ8x/Mj1ksO4+HMdFlmPUT5j+Y9ZLDuPhzHRZZj1E+Y/mPWSw7j4cx0WWZ4mjySC9Yx1yememfKH+o7KldXLgR0Z5ln6HbO3fXnGcc8488eUz9aLCldXKnw5jo0swnYzMMh6yPMZI5cusP9UWEXR2cuHMdGlmZfQb/iT+ZHrVd+5LhzJ6NLMfQb/iT+Y9arv3JcOY6NLMfQb/AIk/mPWq79yXDmOjSzMT2Oc43158snMn1nsKV1cuBHRpZnn0SeX1lXPkOfU+Q849Z7HH/HLDyHR3mer2OxyA9ZwcHGeRwDg+RwQf1h/qiwVK2csfLmOjSzMvoN/xJ/Mj1qu/clw5k9GlmPoN/wASfzHrVd+5LhzHRpZmL9jMBkvWB5nIHOSv1RYN0VnLhzI6NLMfQ5yRvryBkjnkDzI8o9aLCldXKnw5jo0szxOyvsniVd493B+1jJwvnyBP6GS/1PY4/wCOWG3ZgOjvM6v1keRmfrRd+5LhzJ6NLMkrfIzPauF+s75ZayzzpR7UYzg4OjMp2lBAEAQBAEAQBAEAQCDXKTVYAMkowAHiSDAOH1mjsRQXRlGcZI8Z5fpj9hef2Zvd/aKc+bOwQBANT2hoC9rNsba1FlTMpUMd+3AG4+QPwyfznZY2yhZpVxUk0saYVyM5Rq/gVh2baQoKA5DKpbhhqc2I62HaAMgD7vkOvWau8Waq08m9vawaaxx+fj5FdB/m4va/s/UFtRwiybnd1ZX25JprVM4Pg6dDy/MZnLY3i7qMNZjRJOqr/Jt8GTKMsafmBt+zKXRCrkk77MFmLHYXJTLHme7icNvOEpJxW5bqY0x4msU0sS03Q8s/Dz+ExW0k5R+xrSj/AFYIY3BUY1grxa60SxtvcG0qw7vPaQeZzPaV8slJdqlNGrVcaSbaVccarbv8KGGrdNmZe0nZli2WZA5rqAbcjNnHKlAR17oGOfkMdZzWt5s5QjR74YZaNa+GPh8Syg6/Myu7L1jVtsa1G4eEUXEKrCioJyU7f6qsfyPkSJWN6uimtJJquL0dq03Xaq+y1/6g4Tph9fDmdaZ4RueQDU9u6S9zU1JT6tg2x/FtyjdnphU4nLzYHqBO+5WthBTjap4qlVlR4fF0+mxszmpOlDWjsexWs2ozV8YXGu007rG4z2PtKgd3vAgOeqjpOvplm1GsqS0dGq0qJaKSrXfhjor5lNB8fDP82mX0TeqUhBtZaHryjAcMtZU6oDy5BVK5HlI6VYSnNzxTmnittIyTfzdcSdCSSpkXuw9HfW9nFZ2QjC77C+CLbtvUnH1Zr/PHPnOa+W1jaQjq0k99FT+Ma7P9Wl9sC0IyTxNxPPND0QDk9N2RepJZOIi2rY1bGs8Zt15ZhnHLD1kBj1Q/mfdnfLCVNGVG4tJ49lUjRcJKsdz+WChJbfzabDsHsO5H0xZUJQ1MbgwOxKtO1LadfvEbjkeGGJ68jzXy/WM42mi9uktGm1uakpZbPjVZERs5Jr83ElPY2q7i5tRVIBFdxQEG282NhD4o6Y8fyIlZ3y61lKibeca/xjRYrc0/D4MaEvz4nS9kJYunpW45tFaCw5zlwoDHPjzzznkXl2crabs/Zq6eVcOBtGuiqluYFhAOf7c7DGostZq+76tZUGr4Yud7gUYBm6FUGBnl9YfKepdL67CzilLHTTo66KUcVgs3tpjgZThpP4Gst7CvZUBrVuTIhfgh9Pm9LVsbYApYBfujOVUc+bTsjfrCLdJU2N00qS7LTWNXSr/lub8imhJkvanZOrZ9XwS6b7HsRks2bj6tVXXuwc8rK+h5Y8wSJnd71dYxstbR0STTVaduTfzi92PxoTKEsafmBv8AsXT2V1slhZiLLSpZi7cMuxrBY8z3SJ5l7tLOc1KCphGtFTGirh5msE0sS/OYsaP0u7Ne+gLWoZwxIVwrVnfXZWeIGI5APnIyQQDg9J6Poy8wsLVubomt1a4NPClct9E1vW0ztYuSwNNrPRu5uMiohJW365mANyvRXUKX+8BlOfhhR1zgehZekbFaEm3SsezT2WpN6S3bHhvrUzdm8S03ZF2KnSvZjU3XCoMgNSW6e2kYwdud7hyAfvHqZir3Y1lGUq9iMa0eLU4y89ioq5E6Dw8/sS9hdmauu9XtssZMMCHtZxzq02O6T14ov5+APlgSl8vN1tLJxs4pPDZGn8p7/wDbof8AtSYRknj+bP7Or074P5y3oK/dGvNJezLB/Z/m5sW8NKPkXJ+inniAIAgCAIAgCAIAgCAaP0v/AKC/3j/TTyvS/wCwvNfc3u/tHIT5w7BAEAQBALmnfI+InLaRoySWUJEAQBALemfIx5f6nNaxo6kolmQEAQCGzVKtiVEkNYGK8jg7MEjPTODnHkD5GaxspShKa2Klfj9v6zIqq0MKNVuttrxjh7Oeeu9d3TwxJnZaNnCdfarwdAnVtGWi1a21i1CSrZ2nGMgEjcPMHGQfEEGRbWUrKbhPavynnn4hNNVRPMiRAEAsaO3DY8D/ALlLSNUDYzmAgCAIAgGs7e7RbTol20GpXAuPPclTZXij4KxUt/x3HwnZc7vG8SdnWkmuz4tY0+Kql40KTk44kHpdaV0u5SQeNpRlTg4bVUAjI8CCR+s09GRUrxSS/jP/AISItX2fivqWe3+0jRVlAGtdhVSh+/a/JQcfdHNifBVJmVyu6t7SknSKVZPKK2/HcvFomctFGwTOBnGcDOOmfHHwnK6Vw2F0eyAIAgCAIBdofI+In6N6Dv8A0q7JSfajg/s/zemefbQ0ZeBJPZMRAEAQBAEAQBAEAQDR+l/9Bf7x/pp5Xpf9hea+5vd/aOQnzh2CAUr9Sxfh17WOMnvDu7WG4N+YOB+v5zeFmtHSngvrhhT7lW8aIl0eqFi55A55qCCy8yMNjx5fl+fWUtbNwdOOfl4CLqWJmWM6Xwcyk46SBenKWK+sv2r94ZB74G5UPgWHXHxxjlzImllDSefhsb8vyuVSrdDVr2vkg81DhFDFW4QKmw2bGIw+RtC4zuyOuDOx3SiptpXCqrupVbVvrXZj4FNM3FNm4bsMufBxg488dR+R5/AThlHRdK18vz+jROpNW+DmZyjVUJL04yRAMbFJBAOCQcHGcHwOD1lotJptVQOa7b1Fy1bL6ybAymi/TDKNeP6YasndWWPIgkqQSNwzPXulnZStNKyl2aPSjLB6O+j2Om1YKVadkxm3Sj+DWZF2murVLrLUqSu3ZxjRY721UoMWFBtXcduckHI6gNiaXeV1lOELOTco10dJJKUnsri6Y024PfQiWnRt7zb6Ky6woUQUULjAcA3WKOgCjlUuMdctjwWcFrGxs9JSenN5eyn57ZP5LxZoqvZgjazhLiAIAgG00tu5fiORnNONGCWUAgCAV+0KXesrVYan5EOFV8EEHBVuoPQ9Dg9R1mtjOEJpzjpLKtOK35fQiSbWBpn7aNQNXaFa1qwK8dMto3B5YcnnTkeDcuf2jO9XNWj07nKrWOi8Jry73nHHwRnp0wn/AEaDU6thRZ2ai3ahqLtOyPSpsHq6XU3qtj9BYqKVwTlsKfGenZ2UXaxvkmoKcZ1UnTtuMoui20bda7Fitxk3hobaNfI2FHbdFmos1t78NNOfV6arARdxHUNY/B+3vYEIq4zhWPRpyzuVtZ2MbvZLSc+1KS9midEtLZRbW60rTIsppvSe7A2lNur1DKwB0tAIOHCtqrQDnBU5WlT8ctz+7OSUbrd4tP8AyT8MIL47ZP5LzLpyl4LibyeaaiAIAgCASUvgz0/RN+6JeVN+y8H5Z/DaZ2sNONC7P0w80QBAEAQBAEAQBAEA0fpf/QX+8f6aeV6X/YXmvub3f2jkJ84dggFbU6XeQ25gRgDBIwMgt08wAP0E0haaKpT83fIq1UloqCKFGcDpnngeWZWcnJ1ZKVCSVJJNOmT8BM7SVEC7OYsUe0qcjI5cjlzY6oijnkqpG4/46dRynRYTo6P5UTb+LWH5gUkjVmy1q66WCIq8I8TLbtpLcPcgxsyUXOGON3+OzRs4zlaKrb0sMKbq0eNdrpVY0KY0obrRVFV5gg+ILtYP/qzc8foJ59rJSeDqvJLgv7NEi3SmTMJy0UWLs5CRAINdp0sQq5YKO8SrvWRjnnehBA/Wa2NpOznWCx8UnwdSJJNYnJ6sJ3dRpVudKG4zXX6i3gMiBty1CwkWHBOGwFB+94T3LNzxsbw0pTWioxhHSTexvRSoq7Vt8DB02x3eOBse0PSNWraupLRa+2sC6t6663u7qG52GAMkcgST0HWclh6OlG0U7RrRVX2Wm2o4vRSx+dKby0rRNUW0raDQ0Lw9PeNVTZgIu7U6jhWEDH1NgYA9Ps4Vv+M2tre2lpWtk4yjtfYjVf7k1X44rxIjGOx1T82dUi4AAzyGOeSeXmT1niN1dTc9kAQD0CAbWivaoH/mZyylV1BnKgQBAKHaK6kkertplGOfGSxjn4FGXAnTYO7JPXKTf+lpfVMpLS3FG9dcFYvb2aEAO4vVdt2+O7NmMTpg7k5JQjaV3UlGv/Eq9Pe0Qf8Ap21R7OpFXD5buJw8beLuJcjHgeo/4lfCaem1aK+z1ld1K92mH9+NRYU0MCj21YPpijgNpFv9WsVjqF3Zy9ZrRdpU78CwgZ+zn4TpusX1bPWqThpprRw3OrdU1TZ8Sk/3FTbQ3HD7Q952f/8Ald/3JwaVw7s//qP/AFL/AOTNG00Ys2LxTWX57jUGVOpxgMSRyx4zjtdXpvV10fHF8KGirTEmmZIgCAIBLp0yfgJ7noG4dJvGnL2YYvz3L7/Axt56MaZlyfoZ54gCAIAgCAIAgCAIBo/S/wDoL/eP9NPK9L/sLzX3N7v7RyE+cOwQBAEAQC7SmBick5aTJJJUk8IzyMEGPDGScDJAB+IGcA/5P+ZOk6UFDOQSXKEwPiZy2kqskkmYEAMARg4IPgeklNp1QKHaWia1qkOOCG32DPNimDWmPw7u8ef3AOYJnTd7aNkpS/m1ReFdr86YLzruKyjWi3EXqQss1iWKTXaK18RkbCDtPmPPwM017s7OxlB9qNXx3/mJGjVtMtdnV2CpFuKu68iw+9tOFsIxyYgAkeBJmFvKDtHKywT3ZV2ry3LNFop0xLUwJEAQC3oasnd5dPzmVrKioC9MAIAgCAQa+2xa2apBY/LahYICScc2OcAdTyJ5dDNbGMJTStJaKzpXgRJtLA0x7F3fX9oWrbs7/CHd0dQXnu2H+oRjO589OQWd/TNH/Fc46NcK7Zyr47vKNPFsz0N8/wCjn9foDZQ/aRN1Nl92mVBVZZUV0z3VUqLFQgMzIzNkgkbgB9menY26hbRuapKMIzrVKXbUZSdK1ok0lhg6Ve0yaqtPOnyNlR2RTRe+isrV9Nqzxazbl2F6AcStrGyxYqA6knPdfnyE5J3u2t7FXmEqWlng6Ydl7GksKV7MlSmzNl1FRei9jNjTodTpmUUvx6MgGrUMeNWvnXfz3gfhbn/y8Jyyt7teIt2sdCecV2X5x3Pxjh/pLaMo7MUb2eaaiAIAgCSk26IF6pMDE/TfRdyV0u8bPftfn/Ww821npyqZz0TMQBAEAQBAEAQBAEA0fpf/AEF/vH+mnlel/wBhea+5vd/aOQnzh2CAIAgE2mTJz5f7mVrKioSi3OckQBAEAl06ZPwEztJUQRbnKSIAgCAIAgCAIAgGSrkgCG6A2taYAAnI3V1BlIAgCAIAgGt7d7NOpRKSwWsupuHPNla97hA+AZgobzXcPGddzvKu8naUrKj0fBvCvwVaeNGUnHSwIfSyhn0u1FZjxtKcKCThdTSzHA8AASfIAzT0bOMLxWTotGe3xhJfUi0XZw8PqWe3OzfWKWr3bHBD12DrXah3I4/I9R4jI8ZjdLxqLVTpVbGs4vavzY8S046SLtWdo3Y3YGdvTPjj4ZmEqVejsLIylQIAgCAT6ZMnPlPpP05cddba+S7MNn+7+tvyOe8TotFby1PuzhEAQBAEAQBAEAQBAEAg1mlSxcWAFR3uZIAxnnkTK1sYWsdGaqiYyccUVB2Hp/dj9zfOc/V127n1L66eZ79Baf3Y/wAt846uu3c+o108x9Baf3Y/y3zjq67dz6jXTzH0Fp/dj/LfOOrrt3PqNdPMwGg0qtw/qw3Lu7+9l87eWc89rY89p8pV+jLq8XD6jXTzJvoin8A/y3zkdV3TufUnXTzMKOztO6q6BGVgCrKxKsD0KkHBEdVXTufUa6eZn9EU/gH+W+cdV3TufUa6eZivZmnOMKpznGGPPHXHPniOqrp3PqNdPMyOioTAIVc5wCxBOBk4yeeBzlX6Jub22fF8xrp5iqihjhdjHaHwrZOxvsvyP2Tg4PQ4jqe5e74vmNfaZmXqlO7Zhd2N23cd20HGcZzjJHP4x1Pcvd8XzGvtMxdpaUUu4VVAyWZsKB5kk8o6nuXu+L5jX2mZn6hX+Ef5MdT3L3fF8xr7TMfR9f4f5MdT3L3fF8xr7TMfR9f4f5MdT3L3fF8xr7TMfR9f4f5MdT3L3fF8xr7TMfR9f4f5MdT3L3fF8xr7TMfR9f4f5MdT3L3fF8xr7TM9TRVg5C/7kP0Ncnts+L5jX2mZLwV8pXqS4e74vmNdPMcFfKOpLh7vi+Y108xwV8o6kuHu+L5jXTzHBXyjqS4e74vmNdPMcFfKOpLh7vi+Y108xwV8o6kuHu+L5jXTzHBXyjqS4e74vmNdPMcFfKOpLh7vi+Y108xwV8o6kuHu+L5jXTzHBXyjqS4e74vmNdPMcFfKOpLh7vi+Y108xwV8o6kuHu+L5jXTzHBXyjqS4e74vmNdPMcFfKOpLh7vi+Y108zJVxyE7rC72dhDV2SojOUnJ1Z7NyBAEAQBAEAQBAEAQBANZ6UVF9DrEUFmbT3qFAyWLVuAoHiSeWIQOZu7atGn0nBTWKEqtpsHq9wbjLphwu6VyV39Gxtz4ySCJm172V/WaxVZ6UYKigBG0LWWNkqSDxlUZ8CcciYJMOzu0O0Gu0Yta5N1GlYhqrNrsyN6yLNlZVHzj7TJt2rjqYINp6E2assBqW1DBtJp7DxlC7b2e9bFGFGDtWvK/HPjIZJQqU7hayuzr2vYbtis7KgWyqkkKCdvCNPPybMkFWq3tEBHNmtJ/wDbsUKLtydaarFICZxweZGenegg6X0XyK9YteNi6rUCnxHXLAZPQWmwYyOmOUgkn9HH1pZ/XBUBhduxFTnk7s4tsz4eX6wDh+ztDraU09laMXTTdqcJDUV4djWo1auxOGLkZAIHTxkkF/TPqLOA9vGtBfUohNV4dOLplCpYXrQ4L7u9tAGcZ5QCvoDqkprapdSq+qdmo5FOLq1S016pKgV3llRSdvP7WQOYgGGi1WreyjUr6w6hb6rrVQHULSuuKhUXbjeAqgjG4KHIGQIBLqr9fbV2irm3ctd+2nguwLrb9Twy9fDZTXyKhmJ5HkQYB0PoxS1et7RV/WMvali71PCZDTSu5X27SQwZcZyAvTxkMk6iAIAgCAIAgCAIAgCAIAgCAIAgCAIAgCAIAgCAIAgCAIAgCAIAgCAIAgCAIAgCAQ1aVFd7FUBrNu8j72wYUkdM45Z8gPIQCaAQ6PSpUi11qFRRgAf56nmTnnnxzAJoAgCAQa3R13Ia7UR0OCVcArlSCDg+IIBB+EAy0mlSpFrrVUReQVAAoHwAgEsAQBA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14" name="Picture 18" descr="http://www.paulmann.com/fileadmin/user_upload/Pressebilder/Produktbilder/Paulmann_6_Gl%C3%BChlampenverbot_Lumen_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5076056" cy="186408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652120" y="1484784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Wattage (say-watt?): measure of power</a:t>
            </a:r>
          </a:p>
          <a:p>
            <a:r>
              <a:rPr lang="en-AU" sz="1600" dirty="0" smtClean="0"/>
              <a:t>(single digits good, double digits bad.....)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1672" y="6150114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 smtClean="0"/>
              <a:t>Lumens: brightness</a:t>
            </a:r>
          </a:p>
          <a:p>
            <a:pPr algn="ctr"/>
            <a:r>
              <a:rPr lang="en-AU" sz="1600" dirty="0" smtClean="0"/>
              <a:t>(strength of visible light)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576" y="565767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Lumens per Watt: measure of efficacy of lamp</a:t>
            </a:r>
          </a:p>
        </p:txBody>
      </p:sp>
    </p:spTree>
    <p:extLst>
      <p:ext uri="{BB962C8B-B14F-4D97-AF65-F5344CB8AC3E}">
        <p14:creationId xmlns:p14="http://schemas.microsoft.com/office/powerpoint/2010/main" val="241516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ownlightsdirect.co.uk/wordpress/wp-content/uploads/2014/05/Beam-Angle-e1400854233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5544616" cy="3483868"/>
          </a:xfrm>
          <a:prstGeom prst="rect">
            <a:avLst/>
          </a:prstGeom>
          <a:noFill/>
        </p:spPr>
      </p:pic>
      <p:pic>
        <p:nvPicPr>
          <p:cNvPr id="55304" name="Picture 8" descr="https://encrypted-tbn1.gstatic.com/images?q=tbn:ANd9GcS5c9Km1sqhSo8ynUHbTnJlKbRHCUqo7yT9zYBYbzUFWp5THrrG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279" y="1052736"/>
            <a:ext cx="4003721" cy="2664296"/>
          </a:xfrm>
          <a:prstGeom prst="rect">
            <a:avLst/>
          </a:prstGeom>
          <a:noFill/>
        </p:spPr>
      </p:pic>
      <p:pic>
        <p:nvPicPr>
          <p:cNvPr id="4116" name="Picture 20" descr="http://todayinheritagehistory.files.wordpress.com/2012/05/old-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2472585" cy="23180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35696" y="1124744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Expected lifetime (hours)</a:t>
            </a:r>
          </a:p>
          <a:p>
            <a:r>
              <a:rPr lang="en-AU" sz="1600" dirty="0" smtClean="0"/>
              <a:t>(....some unproven LED claims...)</a:t>
            </a:r>
          </a:p>
        </p:txBody>
      </p:sp>
      <p:sp>
        <p:nvSpPr>
          <p:cNvPr id="4102" name="AutoShape 6" descr="data:image/jpeg;base64,/9j/4AAQSkZJRgABAQAAAQABAAD/2wCEAAkGBxISEBQQEBAPDw8PFBQRDw8PFhANFBQQFRIWFxQRFRQYHCghGB0lHRQfIjEhJSkrLi4uGB8zODUsNygtLisBCgoKDg0OGxAQGywkICYsLCwuLCwrMCwsLCwsLCwsLDQsLCwsLCwsLCwsLCwsLCw0LCwsLCwsLC8sLCwsLCwsLP/AABEIAL4BCgMBIgACEQEDEQH/xAAbAAABBQEBAAAAAAAAAAAAAAAAAQMEBQYCB//EAEQQAAEDAgMEBQgHBgUFAAAAAAEAAgMEEQUSIRMxUWEGIkFxkTJCUoGhscHRBxQVI2JykiQzorLh8DRzgoPCRKOzw/H/xAAYAQEBAQEBAAAAAAAAAAAAAAAAAgEDBP/EACURAQEAAgEFAAIBBQAAAAAAAAABAhEhAxIxUfBBodETIpGx8f/aAAwDAQACEQMRAD8AxaEIQCEIQCVC6a1AgCUMTzIlKjpkEIRrrYq0ZSJz6lyQUxiXJjV06j5JiSlQVRaubKdJAo740DKRdEJECIQhAISpQECIsnWxp5kCCLlS5FPbTLv6qgrMqMqsXUyafToIVkJ50SbLUHCEqRAIQhAIQhAIQhAJUJWhB01qlQwrmCO6tqOmQcU1LdWlPQ8lMo6NXuHYW55sxt+J3Ad5QUsVByT4oOS29L0aaB13Eng3QeJU5uBQjzSe8krNt084dQclFmoOS9Mf0eiPpDuKqq/o44AlnXHDc7+qbNPNqmi5KrnprLcVdFv09So62kWsZWSNMEK2qobKukYgZQgpQECtCfiiRFGrKlpkDUFNdWENFyU+ko+Stqei5IKaOg5J77P5LS0+HE7mk9wUkYM/0Pa1Bjn4fyUSah5LbzYU8b2H3+5V89FyQYmelUCWFbCrouSpqulQZ9zVwps8VlEcEHCEqRAIQhAIQhAoTsTU0FKp2oJ1HEtDh9MqvD41qMOh3aaoLfA8KMrrbmjVzuXAc1t6amaxoa0AAf3dMYXRiKMN7d7jxd2qasV4FkJULWEK5K6K5KlsVOM4U2UFzQBIO3jyKwlfS2uLWI0I5r05yy3SeisdoBo7Q9/FJW2cPNq+nVHURrXYlEs3WMVIVLgu42oeE7A1BMpIlfUNMoFBEtNQQIJVDREkAC5O4LU0GENaAXdY+wfNdYNQ5G5iOs72DgrVY1w2MBdWSoRpC1QqvDWPG6zuI/vVTkIxisSw4sNiO49hWerqVenVlMHtLT6jwPFYrEqUtJBGoWsYWtgVTMxajEYVn6piCvKRdvC4QCEIQCEIQdNU2lChNU6lQX+Gt3La9GYc0zB2A5vAEj2rGYady3PRI/fD8rvcsrY24SpAlCwKhKELWOSuSnE25ZWw24qvxmLNC/kMw9WqnOUev/dP/K73FTXR5riTd6y9c1arEistXro5KeQaqRStTEm9SqRBfYaxa/A6fM9o7Bqe4LK4Z2LVYfiUdP15L69VoFtTvOp0G5NbGzYF0s0emEDWtfI7I2R4ijIbJLmkJtlDmi19V3J0uhFa3D8k/wBaeCQ0iIM0YX6uzHsaVjdtEhYfE/pFhhkfEYJy6NxY4gxAXBse3cokv0jNsCIpLHg6J3uTn03h6GhYnFOnIpaeGqlic+OoLGsbEWlwzxl4JDgBubx4KfW9OaaCnp6meOdkdYLxZQx5HVDusM2mh5pN0vDTrPdJKfUP46H4f3yUys6SUsTgyWQwvexsjWyNJux17HM24G7ioOI4vBNGRHI1zgQRYhwPGxC3VTuMXiUazNa1avEll61BUSBNJ6ZMoBCEIBCEIFCmUxUMJ+FyDR4c9bDo/VZJWOO4Gx7jofesHQyrS4fOg9baV2FT9Hq/axAE9dlgeY7CrdRFV0EqQIVJKVwUqQrK2GnBVuPz5IHcXdUevf7FZlYzpViOZ+QHqx3He7t+Xip8rt4ZjEpFmK1yuMQnWfq5F0c0N51UqlKhOKkU7kGnw1y0Ip2Sxlr2h1hcX7DxHqWUw+VanC5dQOILfEW+KePAoekUAjoY8osIarOBr2szX9in4oLdJYJOwgfxQSN+KXpBDmppWc2vHqNj7HKJiU5dUUNX25Ic3exwzfzFZ55b4UnTGl/bJiDa8jjcczdMfYf3IftZrkXy9QN17AMu5XvSiG9Q93Gx/hClvp/uLfhHuS5aNIfTOK+F0zN+Qw29UQF/amOmrb0eERcIXm3+mAD3lTukozUkbfRy/wArAmscjz1VDDvEMUbf1P19jQkhavulsGepb+CKJn8N/wDkpUFO1tO05W5g5xBtqMwtp+hN152kzncXWHc0Bo9ydr5bRtbw3+0g/wAR8FW74TqKHE3rMVrld4jNvWeq3rGoEpTS7eVwgEIQgEIQgVdsKbSgoLCmlV5Q1KzMb1Ppp7IPQcAxXZyNdfq7nj8JXo8b7i43HULw6krF6j0LxLa04aTd0RyHu80+HuU32qemjBSXSXSZljdOrpCUmZclyzZpXY9iAhhJv13dVnfx9S80rqvmrLpljGedzQerF1B3+cf74LIVVUqxn5ZlXFZUXVTM9OTyqPlLr2BNtTYE2HEqkmynYnLiGIvcGtF3HQDQXPDVdSROYbPa5h4OBCzc8G1pRyrRUFTzWQgkVrSVK0bCqAc2/Y8G/r0cqUw3gaw74nkf6Xa+9T8LqQ9pYd46w7jofgnzSHLIbbi2/ebn4JLxovlDxiEuII3kAeu5HyVnUUZETuTfcpVZRWqGM/E0/wDbDveFa1UH3bhxafcuPUy/udMZwyOIQZoAPxhvtagw3rA/0GAj9Nh71bPp707Txkv7f6KcML/a5G+jG23faw9q7y8/fiOdnCBE3eT2KsxKq1Ou7T5+1WWIv2cbjuPxv81j6yqWbDFdOqed6fqJrqC9yDklcpSkQCEIQCEIQCVIhB0CnWPTKAUFjDULbfRtidqkxk6SMOn4mkEey687D1ddE6ssrYDfzw0/6gR8Vl8Nnl71tUhkVcJ122VRp02nCRRMSrRFDJKfMa53gENes99IFSWUEpHnZWfqcL+xNG3l9TWlxLiblxJPedSoEs10y6RcFy6OSypqqnLAyaJ2YX+8jNidSdR6+anYTHAyUPjqBYgtLJOo6x4E2vqB2LOqwpJKYsDZmPDxf7xnC+lxf4Lj1MOL5c88ePyknEyJCJYY5XROvtGDI7qnR1x/8UaornyykRl5bIerE6zhe27KbjerLCKeJsofFUNc0ggsf1HWPfv1t2KPNiLWykTQMc6N+kkf3TrtOjufFRNb4n4+4qJrfEVcgc11nNLHcCMvsT0Mtk5X4m573FriY3WIZIGvA0F9DcDXgoWfXcB3XXfG3XLtjvXLT9Har79jfTJZ4gge2y9HfTg57ec5mndYf8l43Q1hjkZINTG5rwOOUg29i9mge17WyskdZ7WubbLaxFwd3NbpWzlZFeqaezLceq4+KkTi7SOShOlIdmJc4gW1tuXX1viueWFVMjdNDeGMc2HxergstM93Frfiqenky2sXWFrA2O7cpzKonUnW1uwaa/NdNVNrHdPagMswb3PLrcrH5rBzzq/+kOvDqrZtN9k0Bx/E7W3hbxWSc9b4Y6kemiglCBEIQgEIQgEIQgEIQgEIQgVPUc+SRj/Qe13gQUwhB7nDPcA33hS4XLzTAcRq9i3LGX2NmuMk4bl7Mw2JHgStjh01SQDI2jaOTq2U+xjVEJlu6aWMrJfSlNahDbi75mC3cHH4LTsPV12JP5JiP4yF519JkrssbXOaLuzCJoaywDSMxAvx42RTBISIVpCEIQCEIQCVIhAt16F9GsokZLHLKfuyzZtLyLMN7gC+64XnisMFeBISQD1e21t4O87tyvCbuk5XU29nlw6L0z+o/NRTh7PTP6j81HpA2WNr2YWx9mBuYTRNB3dYttv0327VBxKgkc4ZcPbFpazZmb/S0I1XPLKy63+5/KpJf+X+F5Fh0Xa8/qPzUbHoooqaaRslnMieWnOb58py2133siioHiLK6gp9QRndMxrte0EC4KxnTh+jm7OOO2UZWHMLAjtOpOi64S2b2jLKS60xksrnEucS5zjdznG5J4krhIhc1hCEIBCEIBCEIBCEIBCEIBCEIBCEINP0bvs9G1Rs4WMDA4C/+w6/PU+pbGia5uu1q2X4U+bxP1P4rAdHcRhjflnijfG4/vCxr3NPPTULfYV0jwlv/UYewjeDsoiCORA1WSMnFaNsoLLbSeTlcQO9YzR+5eefSJDly9SCIOdcNj8t2li95yt7vO71t8R6aUELB+0MeXgmNkGdxcBv8jQDmbBeS9IMYNVKZMjY2eYxoG7i473HmVmlbVaEIVMCEIQCEIQCEIQCn4P+83kabhuPebjcoCkUdSY3XG42Dhyur6dkylqc5vGyPVsNp2ugaTBPPceU17mf+4hR6yjZnb+wOP55T7fvCs5B0mDQGuqXcgZ6mHTgBnsupcfjcQTJe3pVU7veVWfQzt3Pv3E49bGcX79N/h+HjILYfCNPOfE/+a6886cQkFw2QZZ17Dqgdl22Y0HfbQdvapTek0AGXJTvP45quX2Z7LN47ibZSQ2OJgvm+7DgAeAuTf1qphcMb3ffupuXflNKhCELg7BCEIBCEIBCEIBCEIBCEIOZHhoLjuAuVE+02cHeA+afrP3bvylUCC4+1GcHeA+atfqUm2EBZaQxiZ2Yta1sZ7XOJsOCp+jNKJKltxmEQdMWXDc5j1bGCSBq6w17LrUY8x+SqfILPdh0GYix62c7Qac1zzz1dRxz6lmWooKyqEUjopGva+M5XN0OviuhhwfNGNjmmnjE0RBAuzKXB2YHQ2Yee5cdNv8AGO4mOEu/Nsmq96OVAbBBWPtalZJTOPAvqYtn/DIUud7ZTLqWYSz8qmqri+NtU9vUedixwDQTlGa1r7tb34lQ/tRnB3gPmrnF6JsckNGYXVGzbUSiFjtiC6Sc5C948lrWN1PckxCgp6eOtGxMjWmmyjaOaWtkAdla+x3OF7630vu1TqE6s9fbU/2ozg7wHzR9ps4O8B81dY3R05fWBlPeambEA0SPbaLYj75rdxy3aC3dYX7VjVWOXcvDPujQ084eLi9r21TihYR+7P5j7gpqpYQhCBHusCTuAuon2mzg7wHzUip8h35T7ln0Fv8AabODvAfNWNfC6GNskgAa/LlAdG51nNLgS0G4FgsuVocbZHUQNrIi8OhEVLNG8NG5nVe0jeCf7Cm3ViMrZYZAbPHIcrnNhbtJPJBDb2zDXVMxYA1z4YwyXNVNzw3dGA5tib37NGkrvot1p3Q9lVDNB63Rlzfaz2rW12VrXTMtfDIZ6Yf5joIQw+LnD1qcupcbqffVzz6lmWvvtsTSTQx+SHm/nGx05KR9qM/F4D5qygwmA07JTTyRhstM0F8pLp45XZXOczzGk7rDUBTK36raqL6fK368yGV4kdcNzOvKNNANTl3eCXqt/qzxIovtNnB3gPmj7TZwd4D5pnpDSiKofG2LYtb5Lc7pQ5vmyNc7WzhY8tVWq5dzbrLubX9PUB4JbfTTXROqBg/ku/N8FPWtCEIQCEIQCEIQCEIQcTx5mlu64tdR6Do+6V+QSNacrnXLSfJaTbfyUtWfR39//ty/+MqcrqWpzusbYy5wkne8eH9VdR1bxKHubE9v1dtJJE4OyviaO3XQq+EDHRCPZxt/ZYZc4a0Pzl4BcXdy4lfaeSNkNMxlPcZ5GXysBaM7u15PZ+ZRc5fw5XOZfhlMSp3zyvme9uaQ3IAIAsAABruAFlLoKGR9PNSB7Qx37Q5xBJ+7b5IF+2w8FrNhGyQtEURD6tsXWY11mOhDi1t92qaia2NuzaxnWpqiQvIBeTmIAzcABaym9Sa4ib1ZrUjPPrZHVD53iJ4lh+rvicHZTHlAIuCDqW39ZXVZXPlEofHARURxsdYPFpIwcso628X3buqOd9BU/Vo5GRuEd43tFgw6Ruh8qQkWf1iHKLVRbKM5o4dpNM+OR2UENaALBg8298y2XG64JcbrhWy4k4ufIIads0rMjpgJC65YGOdq62oA07LKgbg7judewvoCdB2rfyRwbbZhkTnxbUZMhA2Yiu0PuLOII380y2QBrpBHFmfRskcMjcpdnserusfgEmcniNx6kniMlR0+RuW99b8E+hC7PQEIQg5lbdpHEEeIVd9lH0x4H5qzQgqzhR9MeCtMRkdJEIWMhp4g7aObE1wzyWtmcSeHYhCyzbLJUbCcPe2eJzHNL2yMLQQQCcw0J4HcrOOhnlFXT54ht5NtMXEtDSyW5APaL2Hc1LhP+Ii/zGfzBWVDl2tZnzZMsubJbNbajdfS6jPz97cupdX/AB/ty2KokY9jWUZc0wNfLdwzSxWMbgc1joLW3XuoNTVuzTNfT0/3sjZHxPEhAmbfM89bW9925Ser9Un2ebJtY8ue2a1jvtpdcdI/8Q7iWxl35tm26nGTevvwnHGd2rPuFLi0Tp3h3UjayNkUcbA4hsbL5Rcm5371D+yj6Y8D81ZoXWTTvJqaiPRU2zBF73N+HYpCELWhCEIBCEIBCEIBCEIBO09Q6N2Zhs6xF7A6EWO9NIQs2kmuktlzaGMQ2s392DcN/rvT4xqfTrjRuW5awkjTyjbU6DUqvQs7Z6T2Y+k6TFpnEOL7lrxIDlYOu0WDt2uiRmKzBhjD+o7NcWadH+UL2uAbqEhZ2z0dmPpPGLzWaM4OTddrDcWIAcSOtoSNeK5GKzdfr32pu+4a7W1ri40NtNFCQnbPR2Y+k52LzG133LQRfKy5BblNzbXTTVcxYlK0gtcOrHshdrXDZg3DbEaqGhO2ejsx9BCEKlBCEIBCEIBCEIHKeYse14sSxwcAd1wb6qxGNnM5wgpxnDmyANdZ4cQTm111HtKqkKbjL5TlhMvKyhxctz2hgyvc1+QtJa1zRYFov61Bnmc9xe83c43ceabQtmMhMZOYEIQtU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4" name="AutoShape 8" descr="data:image/jpeg;base64,/9j/4AAQSkZJRgABAQAAAQABAAD/2wCEAAkGBxISEBQQEBAPDw8PFBQRDw8PFhANFBQQFRIWFxQRFRQYHCghGB0lHRQfIjEhJSkrLi4uGB8zODUsNygtLisBCgoKDg0OGxAQGywkICYsLCwuLCwrMCwsLCwsLCwsLDQsLCwsLCwsLCwsLCwsLCw0LCwsLCwsLC8sLCwsLCwsLP/AABEIAL4BCgMBIgACEQEDEQH/xAAbAAABBQEBAAAAAAAAAAAAAAAAAQMEBQYCB//EAEQQAAEDAgMEBQgHBgUFAAAAAAEAAgMEEQUSIRMxUWEGIkFxkTJCUoGhscHRBxQVI2JykiQzorLh8DRzgoPCRKOzw/H/xAAYAQEBAQEBAAAAAAAAAAAAAAAAAgEDBP/EACURAQEAAgEFAAIBBQAAAAAAAAABAhEhAxIxUfBBodETIpGx8f/aAAwDAQACEQMRAD8AxaEIQCEIQCVC6a1AgCUMTzIlKjpkEIRrrYq0ZSJz6lyQUxiXJjV06j5JiSlQVRaubKdJAo740DKRdEJECIQhAISpQECIsnWxp5kCCLlS5FPbTLv6qgrMqMqsXUyafToIVkJ50SbLUHCEqRAIQhAIQhAIQhAJUJWhB01qlQwrmCO6tqOmQcU1LdWlPQ8lMo6NXuHYW55sxt+J3Ad5QUsVByT4oOS29L0aaB13Eng3QeJU5uBQjzSe8krNt084dQclFmoOS9Mf0eiPpDuKqq/o44AlnXHDc7+qbNPNqmi5KrnprLcVdFv09So62kWsZWSNMEK2qobKukYgZQgpQECtCfiiRFGrKlpkDUFNdWENFyU+ko+Stqei5IKaOg5J77P5LS0+HE7mk9wUkYM/0Pa1Bjn4fyUSah5LbzYU8b2H3+5V89FyQYmelUCWFbCrouSpqulQZ9zVwps8VlEcEHCEqRAIQhAIQhAoTsTU0FKp2oJ1HEtDh9MqvD41qMOh3aaoLfA8KMrrbmjVzuXAc1t6amaxoa0AAf3dMYXRiKMN7d7jxd2qasV4FkJULWEK5K6K5KlsVOM4U2UFzQBIO3jyKwlfS2uLWI0I5r05yy3SeisdoBo7Q9/FJW2cPNq+nVHURrXYlEs3WMVIVLgu42oeE7A1BMpIlfUNMoFBEtNQQIJVDREkAC5O4LU0GENaAXdY+wfNdYNQ5G5iOs72DgrVY1w2MBdWSoRpC1QqvDWPG6zuI/vVTkIxisSw4sNiO49hWerqVenVlMHtLT6jwPFYrEqUtJBGoWsYWtgVTMxajEYVn6piCvKRdvC4QCEIQCEIQdNU2lChNU6lQX+Gt3La9GYc0zB2A5vAEj2rGYady3PRI/fD8rvcsrY24SpAlCwKhKELWOSuSnE25ZWw24qvxmLNC/kMw9WqnOUev/dP/K73FTXR5riTd6y9c1arEistXro5KeQaqRStTEm9SqRBfYaxa/A6fM9o7Bqe4LK4Z2LVYfiUdP15L69VoFtTvOp0G5NbGzYF0s0emEDWtfI7I2R4ijIbJLmkJtlDmi19V3J0uhFa3D8k/wBaeCQ0iIM0YX6uzHsaVjdtEhYfE/pFhhkfEYJy6NxY4gxAXBse3cokv0jNsCIpLHg6J3uTn03h6GhYnFOnIpaeGqlic+OoLGsbEWlwzxl4JDgBubx4KfW9OaaCnp6meOdkdYLxZQx5HVDusM2mh5pN0vDTrPdJKfUP46H4f3yUys6SUsTgyWQwvexsjWyNJux17HM24G7ioOI4vBNGRHI1zgQRYhwPGxC3VTuMXiUazNa1avEll61BUSBNJ6ZMoBCEIBCEIFCmUxUMJ+FyDR4c9bDo/VZJWOO4Gx7jofesHQyrS4fOg9baV2FT9Hq/axAE9dlgeY7CrdRFV0EqQIVJKVwUqQrK2GnBVuPz5IHcXdUevf7FZlYzpViOZ+QHqx3He7t+Xip8rt4ZjEpFmK1yuMQnWfq5F0c0N51UqlKhOKkU7kGnw1y0Ip2Sxlr2h1hcX7DxHqWUw+VanC5dQOILfEW+KePAoekUAjoY8osIarOBr2szX9in4oLdJYJOwgfxQSN+KXpBDmppWc2vHqNj7HKJiU5dUUNX25Ic3exwzfzFZ55b4UnTGl/bJiDa8jjcczdMfYf3IftZrkXy9QN17AMu5XvSiG9Q93Gx/hClvp/uLfhHuS5aNIfTOK+F0zN+Qw29UQF/amOmrb0eERcIXm3+mAD3lTukozUkbfRy/wArAmscjz1VDDvEMUbf1P19jQkhavulsGepb+CKJn8N/wDkpUFO1tO05W5g5xBtqMwtp+hN152kzncXWHc0Bo9ydr5bRtbw3+0g/wAR8FW74TqKHE3rMVrld4jNvWeq3rGoEpTS7eVwgEIQgEIQgVdsKbSgoLCmlV5Q1KzMb1Ppp7IPQcAxXZyNdfq7nj8JXo8b7i43HULw6krF6j0LxLa04aTd0RyHu80+HuU32qemjBSXSXSZljdOrpCUmZclyzZpXY9iAhhJv13dVnfx9S80rqvmrLpljGedzQerF1B3+cf74LIVVUqxn5ZlXFZUXVTM9OTyqPlLr2BNtTYE2HEqkmynYnLiGIvcGtF3HQDQXPDVdSROYbPa5h4OBCzc8G1pRyrRUFTzWQgkVrSVK0bCqAc2/Y8G/r0cqUw3gaw74nkf6Xa+9T8LqQ9pYd46w7jofgnzSHLIbbi2/ebn4JLxovlDxiEuII3kAeu5HyVnUUZETuTfcpVZRWqGM/E0/wDbDveFa1UH3bhxafcuPUy/udMZwyOIQZoAPxhvtagw3rA/0GAj9Nh71bPp707Txkv7f6KcML/a5G+jG23faw9q7y8/fiOdnCBE3eT2KsxKq1Ou7T5+1WWIv2cbjuPxv81j6yqWbDFdOqed6fqJrqC9yDklcpSkQCEIQCEIQCVIhB0CnWPTKAUFjDULbfRtidqkxk6SMOn4mkEey687D1ddE6ssrYDfzw0/6gR8Vl8Nnl71tUhkVcJ122VRp02nCRRMSrRFDJKfMa53gENes99IFSWUEpHnZWfqcL+xNG3l9TWlxLiblxJPedSoEs10y6RcFy6OSypqqnLAyaJ2YX+8jNidSdR6+anYTHAyUPjqBYgtLJOo6x4E2vqB2LOqwpJKYsDZmPDxf7xnC+lxf4Lj1MOL5c88ePyknEyJCJYY5XROvtGDI7qnR1x/8UaornyykRl5bIerE6zhe27KbjerLCKeJsofFUNc0ggsf1HWPfv1t2KPNiLWykTQMc6N+kkf3TrtOjufFRNb4n4+4qJrfEVcgc11nNLHcCMvsT0Mtk5X4m573FriY3WIZIGvA0F9DcDXgoWfXcB3XXfG3XLtjvXLT9Har79jfTJZ4gge2y9HfTg57ec5mndYf8l43Q1hjkZINTG5rwOOUg29i9mge17WyskdZ7WubbLaxFwd3NbpWzlZFeqaezLceq4+KkTi7SOShOlIdmJc4gW1tuXX1viueWFVMjdNDeGMc2HxergstM93Frfiqenky2sXWFrA2O7cpzKonUnW1uwaa/NdNVNrHdPagMswb3PLrcrH5rBzzq/+kOvDqrZtN9k0Bx/E7W3hbxWSc9b4Y6kemiglCBEIQgEIQgEIQgEIQgEIQgVPUc+SRj/Qe13gQUwhB7nDPcA33hS4XLzTAcRq9i3LGX2NmuMk4bl7Mw2JHgStjh01SQDI2jaOTq2U+xjVEJlu6aWMrJfSlNahDbi75mC3cHH4LTsPV12JP5JiP4yF519JkrssbXOaLuzCJoaywDSMxAvx42RTBISIVpCEIQCEIQCVIhAt16F9GsokZLHLKfuyzZtLyLMN7gC+64XnisMFeBISQD1e21t4O87tyvCbuk5XU29nlw6L0z+o/NRTh7PTP6j81HpA2WNr2YWx9mBuYTRNB3dYttv0327VBxKgkc4ZcPbFpazZmb/S0I1XPLKy63+5/KpJf+X+F5Fh0Xa8/qPzUbHoooqaaRslnMieWnOb58py2133siioHiLK6gp9QRndMxrte0EC4KxnTh+jm7OOO2UZWHMLAjtOpOi64S2b2jLKS60xksrnEucS5zjdznG5J4krhIhc1hCEIBCEIBCEIBCEIBCEIBCEIBCEINP0bvs9G1Rs4WMDA4C/+w6/PU+pbGia5uu1q2X4U+bxP1P4rAdHcRhjflnijfG4/vCxr3NPPTULfYV0jwlv/UYewjeDsoiCORA1WSMnFaNsoLLbSeTlcQO9YzR+5eefSJDly9SCIOdcNj8t2li95yt7vO71t8R6aUELB+0MeXgmNkGdxcBv8jQDmbBeS9IMYNVKZMjY2eYxoG7i473HmVmlbVaEIVMCEIQCEIQCEIQCn4P+83kabhuPebjcoCkUdSY3XG42Dhyur6dkylqc5vGyPVsNp2ugaTBPPceU17mf+4hR6yjZnb+wOP55T7fvCs5B0mDQGuqXcgZ6mHTgBnsupcfjcQTJe3pVU7veVWfQzt3Pv3E49bGcX79N/h+HjILYfCNPOfE/+a6886cQkFw2QZZ17Dqgdl22Y0HfbQdvapTek0AGXJTvP45quX2Z7LN47ibZSQ2OJgvm+7DgAeAuTf1qphcMb3ffupuXflNKhCELg7BCEIBCEIBCEIBCEIBCEIOZHhoLjuAuVE+02cHeA+afrP3bvylUCC4+1GcHeA+atfqUm2EBZaQxiZ2Yta1sZ7XOJsOCp+jNKJKltxmEQdMWXDc5j1bGCSBq6w17LrUY8x+SqfILPdh0GYix62c7Qac1zzz1dRxz6lmWooKyqEUjopGva+M5XN0OviuhhwfNGNjmmnjE0RBAuzKXB2YHQ2Yee5cdNv8AGO4mOEu/Nsmq96OVAbBBWPtalZJTOPAvqYtn/DIUud7ZTLqWYSz8qmqri+NtU9vUedixwDQTlGa1r7tb34lQ/tRnB3gPmrnF6JsckNGYXVGzbUSiFjtiC6Sc5C948lrWN1PckxCgp6eOtGxMjWmmyjaOaWtkAdla+x3OF7630vu1TqE6s9fbU/2ozg7wHzR9ps4O8B81dY3R05fWBlPeambEA0SPbaLYj75rdxy3aC3dYX7VjVWOXcvDPujQ084eLi9r21TihYR+7P5j7gpqpYQhCBHusCTuAuon2mzg7wHzUip8h35T7ln0Fv8AabODvAfNWNfC6GNskgAa/LlAdG51nNLgS0G4FgsuVocbZHUQNrIi8OhEVLNG8NG5nVe0jeCf7Cm3ViMrZYZAbPHIcrnNhbtJPJBDb2zDXVMxYA1z4YwyXNVNzw3dGA5tib37NGkrvot1p3Q9lVDNB63Rlzfaz2rW12VrXTMtfDIZ6Yf5joIQw+LnD1qcupcbqffVzz6lmWvvtsTSTQx+SHm/nGx05KR9qM/F4D5qygwmA07JTTyRhstM0F8pLp45XZXOczzGk7rDUBTK36raqL6fK368yGV4kdcNzOvKNNANTl3eCXqt/qzxIovtNnB3gPmj7TZwd4D5pnpDSiKofG2LYtb5Lc7pQ5vmyNc7WzhY8tVWq5dzbrLubX9PUB4JbfTTXROqBg/ku/N8FPWtCEIQCEIQCEIQCEIQcTx5mlu64tdR6Do+6V+QSNacrnXLSfJaTbfyUtWfR39//ty/+MqcrqWpzusbYy5wkne8eH9VdR1bxKHubE9v1dtJJE4OyviaO3XQq+EDHRCPZxt/ZYZc4a0Pzl4BcXdy4lfaeSNkNMxlPcZ5GXysBaM7u15PZ+ZRc5fw5XOZfhlMSp3zyvme9uaQ3IAIAsAABruAFlLoKGR9PNSB7Qx37Q5xBJ+7b5IF+2w8FrNhGyQtEURD6tsXWY11mOhDi1t92qaia2NuzaxnWpqiQvIBeTmIAzcABaym9Sa4ib1ZrUjPPrZHVD53iJ4lh+rvicHZTHlAIuCDqW39ZXVZXPlEofHARURxsdYPFpIwcso628X3buqOd9BU/Vo5GRuEd43tFgw6Ruh8qQkWf1iHKLVRbKM5o4dpNM+OR2UENaALBg8298y2XG64JcbrhWy4k4ufIIads0rMjpgJC65YGOdq62oA07LKgbg7judewvoCdB2rfyRwbbZhkTnxbUZMhA2Yiu0PuLOII380y2QBrpBHFmfRskcMjcpdnserusfgEmcniNx6kniMlR0+RuW99b8E+hC7PQEIQg5lbdpHEEeIVd9lH0x4H5qzQgqzhR9MeCtMRkdJEIWMhp4g7aObE1wzyWtmcSeHYhCyzbLJUbCcPe2eJzHNL2yMLQQQCcw0J4HcrOOhnlFXT54ht5NtMXEtDSyW5APaL2Hc1LhP+Ii/zGfzBWVDl2tZnzZMsubJbNbajdfS6jPz97cupdX/AB/ty2KokY9jWUZc0wNfLdwzSxWMbgc1joLW3XuoNTVuzTNfT0/3sjZHxPEhAmbfM89bW9925Ser9Un2ebJtY8ue2a1jvtpdcdI/8Q7iWxl35tm26nGTevvwnHGd2rPuFLi0Tp3h3UjayNkUcbA4hsbL5Rcm5371D+yj6Y8D81ZoXWTTvJqaiPRU2zBF73N+HYpCELWhCEIBCEIBCEIBCEIBO09Q6N2Zhs6xF7A6EWO9NIQs2kmuktlzaGMQ2s392DcN/rvT4xqfTrjRuW5awkjTyjbU6DUqvQs7Z6T2Y+k6TFpnEOL7lrxIDlYOu0WDt2uiRmKzBhjD+o7NcWadH+UL2uAbqEhZ2z0dmPpPGLzWaM4OTddrDcWIAcSOtoSNeK5GKzdfr32pu+4a7W1ri40NtNFCQnbPR2Y+k52LzG133LQRfKy5BblNzbXTTVcxYlK0gtcOrHshdrXDZg3DbEaqGhO2ejsx9BCEKlBCEIBCEIBCEIHKeYse14sSxwcAd1wb6qxGNnM5wgpxnDmyANdZ4cQTm111HtKqkKbjL5TlhMvKyhxctz2hgyvc1+QtJa1zRYFov61Bnmc9xe83c43ceabQtmMhMZOYEIQtU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8" name="AutoShape 12" descr="data:image/jpeg;base64,/9j/4AAQSkZJRgABAQAAAQABAAD/2wCEAAkGBxMSEBIQEhQQFRUVFxcVGBQRGBYXEhYVFBgWFhcUFBUYKCkhGBslHhgYITEiMSkrLi8uFyAzRDMsNygtLi4BCgoKDg0OGhAQGzUkHyUsLCw0LywvMCwsMCwwLCwsLywvLiw1LywsLjQsLywsLCwsMCwsLCwtLC8vLCwsLCwwLP/AABEIAIgBcwMBEQACEQEDEQH/xAAbAAEAAgMBAQAAAAAAAAAAAAAAAwQCBQYBB//EAD0QAAICAQIDBAYJBAEDBQAAAAECAAMRBBITITEFIkFRBhQWU2HRFSMyQlJxgZKhM3KRsWKy0/AHJEOCk//EABsBAQADAQEBAQAAAAAAAAAAAAABAgMEBQYH/8QAOxEAAgEBBAYGCQQBBQEAAAAAAAECEQMEIVESEzFBodEUFSJSYXEFFjJTgZGxwfAGM0LhI2JystLxkv/aAAwDAQACEQMRAD8A+vSpIgCAIAgCAIAgCAIAgCAIAgCAIAgCAIAgCAIAgCAIAgCAIAgCAIAgCAIAgCAIAgCAIAgCAIAgCAIAgCAIAgCAIAgCAIAgCAIAgCAIAgCAIAgCAIAgCAIAgCAIAgCAIAgCAIAgCAIAgCAIAgCAIAgCAIAgCAIAgCAIAgGNr7VZsE4BOB1OBnA+MA5uj0207hdq3EsmkcDC5PrrqiJ1xuXcpbyBHWKAuaz0s0ddfEN9TLxEqJrZW2vYQBu58gOpPkCfCKAs9nduUX3XUVuGekgMBjxAOV8wNwGfPlAKvtGnEKlH2eseqi0Y2mwVtY5I8EBXZnxbIxyzFAUqvTel6PWK0tZFpGofO0NXULWpcsASSy8Oxto6is88yaA6hTkZHMHxHSQDX9u9rLpauK6s2XrrVVKgl7WCKNzkKoyeZJAEAqr6T0CwU3HgW8I3MlzV9xFJzuZWIzgFuv2RmKAtVdu6VjWq6igm0kVgOpLlWKnZz594EfmDAI19JNGWCDVaYsSqhRYm4s5KquM9SQR+cAnPbGnChzdTtKlgd64KqwRmHwDEL+ZxAKfaPpPpaqmt41TkUvelaOpe1ER7PqxnnkVvz/4nyigM6fSXSNWtvrGnCsdmTYvKzaHNf92DnEUBOnbemYuovoJRlRwHXKu7cNVYeBLAqPiMQD1+2dMpQNfSOI5rTLr3nVtjIvmQ3dI8+UAr+j/pBTq0zWy7xktVuU2INzKN4HTO0wDbQBAEAQBAEAQBAEAQBAEAQBAEAQBAEAQBAEAQBAEAQBAEAQBAEA9EA4vsv0EFNmmsFvKm26wgL9qtlVaK/hw9lf57fjJqCOr0KvFdu7Uq9rnSOLLFtYF9Ha1u5wzk4fP2VKhfCKg6Hszsy2rU6i4vWyX7HKhGDi1ESskNnGzCk4xnn15SAaN/R17tJq9AS1RGpa6u/bkMl1vrG5T4kbrKz4jGfESQZ6j0fOmp7SNI4j6v6uqsKcViwMoViPuCy2xyegBPlANx2l6PV36avS2M22vZhgK2JNa7QSLVYfxn4yAYDsIV6P1SngsvQjVVq9bKzFmVq6ti889cfoYBqKvQ61K1rW+vB0t2lfdWxwLWZ14Pe7qqWAAO7uqBnxk1BY1nokz2owtUIV0i2LsO8+o2G1DU2e7uJwcg8pAKw9CW2heMvJUXOw/c1h1eeviDt/n4Sagy1foRuGo227d9yW1DvgVBbm1LV5Rg3esdzlSpHdx9mKgkT0OxTdUHReLo7dL3RYwVrXtc2ZsZmbnZ0LcyDzGcCKgz0Xoq4uqvstrZkvW0hEKoVTTNplUZJOe9uJ/SAVLPQy9mtsbUq1jGkq1i2MM6fUnUruBfABHc2rtAxnEmoLfZHoxdp7a7lupZhx1sDVttKX6k6k8Pvdxhkrzznl5c4BZ9HvRw6Z0c2BttBpwFxkm57t3X/ljHwgHQQBAEAQBAEAQBAEAQBAEAQBAEAQBAEAQBAEAQBAEAQBAEAQBAEAj1Nu1HfrtUtjzwMwDnbfSvaCzIgA6ktgD9cSaAhq9NFYhQtZY57u4huQye6RkcpGBZQk4uSWC2vzLHtM3u1/cflJoVHtM3u1/cflFAPaZvdr+4/KKAe0ze7X9x+UUAPpOfdr+4/KKAw9q+QOxMHod/I/lFAen0qx1ROWPv+fTwigPR6UE9K15cuTePl0igPfaZvdr+4/KKAe0ze7X9x+UUA9pm92v7j8ooB7TN7tf3H5RQD2nPu1/cflFAY+1XXuJy69/p+fLlFAPav/gnh9/z6eHjFAZe0ze7X9x+UUA9pm92v7j8ooB7TN7tf3H5RQD2mb3a/uPyigHtM3u1/cflFAPaZvdr+4/KKAe0ze7X9x+UUA9pm92v7j8ooB7TN7tf3H5RQD2mb3a/uPyigHtM3u1/cflFAeN6UkdUQeHNsc/LpFAB6UnONiZHUbuY/TEUBj7V+OxMYz9vw8/yigM/aZvdr+4/KKAe0ze7X9x+UUB6vpM2f6a/uPyigOjkAQBAEAQBAEAQBAEAQBAK/aP9G3+x/wDpMA+Zdu3lEVgNzKwcA52YXqXP3QAd2fMCG6bDaxslOspOiW3PyS3v8ZF2RWGtstDiw7QhsHMMT3iq+AVeWB8TEY027Sbe2VpRRVIrYvu83+I3EsYCAIAgFLtk4osJrNvL+mMnecjAIHPGevI8swDmr9EBVWyrY1g45Ws6VjWbbGVsbGGKlyMAnHIk5kkFz0i0FllqBVOLairsvRWoPFrBPxZiBIBs/R5G4AdwVexntYMMMDYxYAjwIGB+kEmzgCAIAgGh1gvGsrcIChYVqQc7EKMzsRjuksFGfJAPvQQVfR/RHeqmtkxQ1d5ZCostZwc7j/U++d3P7fWSCl2T2ddvo4iPhiqOWB7o0QHCJ/uYEj84B2sgkQBAEAQBAEAQBAEAQDnO36rDqK3UO2FUVgIHQ2cQbw5IOwbcHdy6dfAiDDs7SsNSv1bCxbdS1lpUhWqsLcIcTo//AMfLJxs8IBrh2bbv27H28Q6Todvq5dri/wDbghc/CSDt5BIgHqdR+YgH0IyoPIAgCAIAgCAIAgCAIAgFftH+jb/Y/wD0mAcFaAVIIyCMEeYPWYXq8xu8NOSrjTAvCGm6FfRUpUuxA2Mk8zkknzJ/85Tz+urLuvhzNejyzJ+L+cddWXdfDmOjyzHF/OOurLuvhzHR5ZnhuEnrmy7j4cx0d5mdbggHK8zgc+p8h5ykvTdmn7EuA6O8yRVznBBxyOPA9cHy6yr9PWS2wlwHRnme8KR1/Y9x8OY6NLMcKT1/Y9x8OY6NLMw5YzuXBOM55Z8syevbOtNCXAdHeZLXTnPeXl1BPMDzPkJSX6gslTsSx8h0Z5ki6IkZDKQeeR0lH+pLBYOEuHMnossz31E+Y/mPWSw7j4cx0WWY9RPmP5j1ksO4+HMdFlmDoj5rHrJYdyXDmOiyzMTpcZ76cuvPp+flJ9YrHD/HLHyHRnmPVOYG5MkZA8SBjmB5cx/mPWOxpXQlwHRpZmXqJ8x/Mj1ksO4+HMdFlmPUT5j+Y9ZLDuPhzHRZZj1E+Y/mPWSw7j4cx0WWZ4mjySC9Yx1yememfKH+o7KldXLgR0Z5ln6HbO3fXnGcc8488eUz9aLCldXKnw5jo0swnYzMMh6yPMZI5cusP9UWEXR2cuHMdGlmZfQb/iT+ZHrVd+5LhzJ6NLMfQb/iT+Y9arv3JcOY6NLMfQb/AIk/mPWq79yXDmOjSzMT2Oc43158snMn1nsKV1cuBHRpZnn0SeX1lXPkOfU+Q849Z7HH/HLDyHR3mer2OxyA9ZwcHGeRwDg+RwQf1h/qiwVK2csfLmOjSzMvoN/xJ/Mj1qu/clw5k9GlmPoN/wASfzHrVd+5LhzHRpZmL9jMBkvWB5nIHOSv1RYN0VnLhzI6NLMfQ5yRvryBkjnkDzI8o9aLCldXKnw5jo0szxOyvsniVd493B+1jJwvnyBP6GS/1PY4/wCOWG3ZgOjvM6v1keRmfrRd+5LhzJ6NLMkrfIzPauF+s75ZayzzpR7UYzg4OjMp2lBAEAQBAEAQBAEAQCDXKTVYAMkowAHiSDAOH1mjsRQXRlGcZI8Z5fpj9hef2Zvd/aKc+bOwQBANT2hoC9rNsba1FlTMpUMd+3AG4+QPwyfznZY2yhZpVxUk0saYVyM5Rq/gVh2baQoKA5DKpbhhqc2I62HaAMgD7vkOvWau8Waq08m9vawaaxx+fj5FdB/m4va/s/UFtRwiybnd1ZX25JprVM4Pg6dDy/MZnLY3i7qMNZjRJOqr/Jt8GTKMsafmBt+zKXRCrkk77MFmLHYXJTLHme7icNvOEpJxW5bqY0x4msU0sS03Q8s/Dz+ExW0k5R+xrSj/AFYIY3BUY1grxa60SxtvcG0qw7vPaQeZzPaV8slJdqlNGrVcaSbaVccarbv8KGGrdNmZe0nZli2WZA5rqAbcjNnHKlAR17oGOfkMdZzWt5s5QjR74YZaNa+GPh8Syg6/Myu7L1jVtsa1G4eEUXEKrCioJyU7f6qsfyPkSJWN6uimtJJquL0dq03Xaq+y1/6g4Tph9fDmdaZ4RueQDU9u6S9zU1JT6tg2x/FtyjdnphU4nLzYHqBO+5WthBTjap4qlVlR4fF0+mxszmpOlDWjsexWs2ozV8YXGu007rG4z2PtKgd3vAgOeqjpOvplm1GsqS0dGq0qJaKSrXfhjor5lNB8fDP82mX0TeqUhBtZaHryjAcMtZU6oDy5BVK5HlI6VYSnNzxTmnittIyTfzdcSdCSSpkXuw9HfW9nFZ2QjC77C+CLbtvUnH1Zr/PHPnOa+W1jaQjq0k99FT+Ma7P9Wl9sC0IyTxNxPPND0QDk9N2RepJZOIi2rY1bGs8Zt15ZhnHLD1kBj1Q/mfdnfLCVNGVG4tJ49lUjRcJKsdz+WChJbfzabDsHsO5H0xZUJQ1MbgwOxKtO1LadfvEbjkeGGJ68jzXy/WM42mi9uktGm1uakpZbPjVZERs5Jr83ElPY2q7i5tRVIBFdxQEG282NhD4o6Y8fyIlZ3y61lKibeca/xjRYrc0/D4MaEvz4nS9kJYunpW45tFaCw5zlwoDHPjzzznkXl2crabs/Zq6eVcOBtGuiqluYFhAOf7c7DGostZq+76tZUGr4Yud7gUYBm6FUGBnl9YfKepdL67CzilLHTTo66KUcVgs3tpjgZThpP4Gst7CvZUBrVuTIhfgh9Pm9LVsbYApYBfujOVUc+bTsjfrCLdJU2N00qS7LTWNXSr/lub8imhJkvanZOrZ9XwS6b7HsRks2bj6tVXXuwc8rK+h5Y8wSJnd71dYxstbR0STTVaduTfzi92PxoTKEsafmBv8AsXT2V1slhZiLLSpZi7cMuxrBY8z3SJ5l7tLOc1KCphGtFTGirh5msE0sS/OYsaP0u7Ne+gLWoZwxIVwrVnfXZWeIGI5APnIyQQDg9J6Poy8wsLVubomt1a4NPClct9E1vW0ztYuSwNNrPRu5uMiohJW365mANyvRXUKX+8BlOfhhR1zgehZekbFaEm3SsezT2WpN6S3bHhvrUzdm8S03ZF2KnSvZjU3XCoMgNSW6e2kYwdud7hyAfvHqZir3Y1lGUq9iMa0eLU4y89ioq5E6Dw8/sS9hdmauu9XtssZMMCHtZxzq02O6T14ov5+APlgSl8vN1tLJxs4pPDZGn8p7/wDbof8AtSYRknj+bP7Or074P5y3oK/dGvNJezLB/Z/m5sW8NKPkXJ+inniAIAgCAIAgCAIAgCAaP0v/AKC/3j/TTyvS/wCwvNfc3u/tHIT5w7BAEAQBALmnfI+InLaRoySWUJEAQBALemfIx5f6nNaxo6kolmQEAQCGzVKtiVEkNYGK8jg7MEjPTODnHkD5GaxspShKa2Klfj9v6zIqq0MKNVuttrxjh7Oeeu9d3TwxJnZaNnCdfarwdAnVtGWi1a21i1CSrZ2nGMgEjcPMHGQfEEGRbWUrKbhPavynnn4hNNVRPMiRAEAsaO3DY8D/ALlLSNUDYzmAgCAIAgGs7e7RbTol20GpXAuPPclTZXij4KxUt/x3HwnZc7vG8SdnWkmuz4tY0+Kql40KTk44kHpdaV0u5SQeNpRlTg4bVUAjI8CCR+s09GRUrxSS/jP/AISItX2fivqWe3+0jRVlAGtdhVSh+/a/JQcfdHNifBVJmVyu6t7SknSKVZPKK2/HcvFomctFGwTOBnGcDOOmfHHwnK6Vw2F0eyAIAgCAIBdofI+In6N6Dv8A0q7JSfajg/s/zemefbQ0ZeBJPZMRAEAQBAEAQBAEAQDR+l/9Bf7x/pp5Xpf9hea+5vd/aOQnzh2CAUr9Sxfh17WOMnvDu7WG4N+YOB+v5zeFmtHSngvrhhT7lW8aIl0eqFi55A55qCCy8yMNjx5fl+fWUtbNwdOOfl4CLqWJmWM6Xwcyk46SBenKWK+sv2r94ZB74G5UPgWHXHxxjlzImllDSefhsb8vyuVSrdDVr2vkg81DhFDFW4QKmw2bGIw+RtC4zuyOuDOx3SiptpXCqrupVbVvrXZj4FNM3FNm4bsMufBxg488dR+R5/AThlHRdK18vz+jROpNW+DmZyjVUJL04yRAMbFJBAOCQcHGcHwOD1lotJptVQOa7b1Fy1bL6ybAymi/TDKNeP6YasndWWPIgkqQSNwzPXulnZStNKyl2aPSjLB6O+j2Om1YKVadkxm3Sj+DWZF2murVLrLUqSu3ZxjRY721UoMWFBtXcduckHI6gNiaXeV1lOELOTco10dJJKUnsri6Y024PfQiWnRt7zb6Ky6woUQUULjAcA3WKOgCjlUuMdctjwWcFrGxs9JSenN5eyn57ZP5LxZoqvZgjazhLiAIAgG00tu5fiORnNONGCWUAgCAV+0KXesrVYan5EOFV8EEHBVuoPQ9Dg9R1mtjOEJpzjpLKtOK35fQiSbWBpn7aNQNXaFa1qwK8dMto3B5YcnnTkeDcuf2jO9XNWj07nKrWOi8Jry73nHHwRnp0wn/AEaDU6thRZ2ai3ahqLtOyPSpsHq6XU3qtj9BYqKVwTlsKfGenZ2UXaxvkmoKcZ1UnTtuMoui20bda7Fitxk3hobaNfI2FHbdFmos1t78NNOfV6arARdxHUNY/B+3vYEIq4zhWPRpyzuVtZ2MbvZLSc+1KS9midEtLZRbW60rTIsppvSe7A2lNur1DKwB0tAIOHCtqrQDnBU5WlT8ctz+7OSUbrd4tP8AyT8MIL47ZP5LzLpyl4LibyeaaiAIAgCASUvgz0/RN+6JeVN+y8H5Z/DaZ2sNONC7P0w80QBAEAQBAEAQBAEA0fpf/QX+8f6aeV6X/YXmvub3f2jkJ84dggFbU6XeQ25gRgDBIwMgt08wAP0E0haaKpT83fIq1UloqCKFGcDpnngeWZWcnJ1ZKVCSVJJNOmT8BM7SVEC7OYsUe0qcjI5cjlzY6oijnkqpG4/46dRynRYTo6P5UTb+LWH5gUkjVmy1q66WCIq8I8TLbtpLcPcgxsyUXOGON3+OzRs4zlaKrb0sMKbq0eNdrpVY0KY0obrRVFV5gg+ILtYP/qzc8foJ59rJSeDqvJLgv7NEi3SmTMJy0UWLs5CRAINdp0sQq5YKO8SrvWRjnnehBA/Wa2NpOznWCx8UnwdSJJNYnJ6sJ3dRpVudKG4zXX6i3gMiBty1CwkWHBOGwFB+94T3LNzxsbw0pTWioxhHSTexvRSoq7Vt8DB02x3eOBse0PSNWraupLRa+2sC6t6663u7qG52GAMkcgST0HWclh6OlG0U7RrRVX2Wm2o4vRSx+dKby0rRNUW0raDQ0Lw9PeNVTZgIu7U6jhWEDH1NgYA9Ps4Vv+M2tre2lpWtk4yjtfYjVf7k1X44rxIjGOx1T82dUi4AAzyGOeSeXmT1niN1dTc9kAQD0CAbWivaoH/mZyylV1BnKgQBAKHaK6kkertplGOfGSxjn4FGXAnTYO7JPXKTf+lpfVMpLS3FG9dcFYvb2aEAO4vVdt2+O7NmMTpg7k5JQjaV3UlGv/Eq9Pe0Qf8Ap21R7OpFXD5buJw8beLuJcjHgeo/4lfCaem1aK+z1ld1K92mH9+NRYU0MCj21YPpijgNpFv9WsVjqF3Zy9ZrRdpU78CwgZ+zn4TpusX1bPWqThpprRw3OrdU1TZ8Sk/3FTbQ3HD7Q952f/8Ald/3JwaVw7s//qP/AFL/AOTNG00Ys2LxTWX57jUGVOpxgMSRyx4zjtdXpvV10fHF8KGirTEmmZIgCAIBLp0yfgJ7noG4dJvGnL2YYvz3L7/Axt56MaZlyfoZ54gCAIAgCAIAgCAIBo/S/wDoL/eP9NPK9L/sLzX3N7v7RyE+cOwQBAEAQC7SmBick5aTJJJUk8IzyMEGPDGScDJAB+IGcA/5P+ZOk6UFDOQSXKEwPiZy2kqskkmYEAMARg4IPgeklNp1QKHaWia1qkOOCG32DPNimDWmPw7u8ef3AOYJnTd7aNkpS/m1ReFdr86YLzruKyjWi3EXqQss1iWKTXaK18RkbCDtPmPPwM017s7OxlB9qNXx3/mJGjVtMtdnV2CpFuKu68iw+9tOFsIxyYgAkeBJmFvKDtHKywT3ZV2ry3LNFop0xLUwJEAQC3oasnd5dPzmVrKioC9MAIAgCAQa+2xa2apBY/LahYICScc2OcAdTyJ5dDNbGMJTStJaKzpXgRJtLA0x7F3fX9oWrbs7/CHd0dQXnu2H+oRjO589OQWd/TNH/Fc46NcK7Zyr47vKNPFsz0N8/wCjn9foDZQ/aRN1Nl92mVBVZZUV0z3VUqLFQgMzIzNkgkbgB9menY26hbRuapKMIzrVKXbUZSdK1ok0lhg6Ve0yaqtPOnyNlR2RTRe+isrV9Nqzxazbl2F6AcStrGyxYqA6knPdfnyE5J3u2t7FXmEqWlng6Ydl7GksKV7MlSmzNl1FRei9jNjTodTpmUUvx6MgGrUMeNWvnXfz3gfhbn/y8Jyyt7teIt2sdCecV2X5x3Pxjh/pLaMo7MUb2eaaiAIAgCSk26IF6pMDE/TfRdyV0u8bPftfn/Ww821npyqZz0TMQBAEAQBAEAQBAEA0fpf/AEF/vH+mnlel/wBhea+5vd/aOQnzh2CAIAgE2mTJz5f7mVrKioSi3OckQBAEAl06ZPwEztJUQRbnKSIAgCAIAgCAIAgGSrkgCG6A2taYAAnI3V1BlIAgCAIAgGt7d7NOpRKSwWsupuHPNla97hA+AZgobzXcPGddzvKu8naUrKj0fBvCvwVaeNGUnHSwIfSyhn0u1FZjxtKcKCThdTSzHA8AASfIAzT0bOMLxWTotGe3xhJfUi0XZw8PqWe3OzfWKWr3bHBD12DrXah3I4/I9R4jI8ZjdLxqLVTpVbGs4vavzY8S046SLtWdo3Y3YGdvTPjj4ZmEqVejsLIylQIAgCAT6ZMnPlPpP05cddba+S7MNn+7+tvyOe8TotFby1PuzhEAQBAEAQBAEAQBAEAg1mlSxcWAFR3uZIAxnnkTK1sYWsdGaqiYyccUVB2Hp/dj9zfOc/V127n1L66eZ79Baf3Y/wAt846uu3c+o108x9Baf3Y/y3zjq67dz6jXTzH0Fp/dj/LfOOrrt3PqNdPMwGg0qtw/qw3Lu7+9l87eWc89rY89p8pV+jLq8XD6jXTzJvoin8A/y3zkdV3TufUnXTzMKOztO6q6BGVgCrKxKsD0KkHBEdVXTufUa6eZn9EU/gH+W+cdV3TufUa6eZivZmnOMKpznGGPPHXHPniOqrp3PqNdPMyOioTAIVc5wCxBOBk4yeeBzlX6Jub22fF8xrp5iqihjhdjHaHwrZOxvsvyP2Tg4PQ4jqe5e74vmNfaZmXqlO7Zhd2N23cd20HGcZzjJHP4x1Pcvd8XzGvtMxdpaUUu4VVAyWZsKB5kk8o6nuXu+L5jX2mZn6hX+Ef5MdT3L3fF8xr7TMfR9f4f5MdT3L3fF8xr7TMfR9f4f5MdT3L3fF8xr7TMfR9f4f5MdT3L3fF8xr7TMfR9f4f5MdT3L3fF8xr7TMfR9f4f5MdT3L3fF8xr7TM9TRVg5C/7kP0Ncnts+L5jX2mZLwV8pXqS4e74vmNdPMcFfKOpLh7vi+Y108xwV8o6kuHu+L5jXTzHBXyjqS4e74vmNdPMcFfKOpLh7vi+Y108xwV8o6kuHu+L5jXTzHBXyjqS4e74vmNdPMcFfKOpLh7vi+Y108xwV8o6kuHu+L5jXTzHBXyjqS4e74vmNdPMcFfKOpLh7vi+Y108xwV8o6kuHu+L5jXTzHBXyjqS4e74vmNdPMcFfKOpLh7vi+Y108zJVxyE7rC72dhDV2SojOUnJ1Z7NyBAEAQBAEAQBAEAQBANZ6UVF9DrEUFmbT3qFAyWLVuAoHiSeWIQOZu7atGn0nBTWKEqtpsHq9wbjLphwu6VyV39Gxtz4ySCJm172V/WaxVZ6UYKigBG0LWWNkqSDxlUZ8CcciYJMOzu0O0Gu0Yta5N1GlYhqrNrsyN6yLNlZVHzj7TJt2rjqYINp6E2assBqW1DBtJp7DxlC7b2e9bFGFGDtWvK/HPjIZJQqU7hayuzr2vYbtis7KgWyqkkKCdvCNPPybMkFWq3tEBHNmtJ/wDbsUKLtydaarFICZxweZGenegg6X0XyK9YteNi6rUCnxHXLAZPQWmwYyOmOUgkn9HH1pZ/XBUBhduxFTnk7s4tsz4eX6wDh+ztDraU09laMXTTdqcJDUV4djWo1auxOGLkZAIHTxkkF/TPqLOA9vGtBfUohNV4dOLplCpYXrQ4L7u9tAGcZ5QCvoDqkprapdSq+qdmo5FOLq1S016pKgV3llRSdvP7WQOYgGGi1WreyjUr6w6hb6rrVQHULSuuKhUXbjeAqgjG4KHIGQIBLqr9fbV2irm3ctd+2nguwLrb9Twy9fDZTXyKhmJ5HkQYB0PoxS1et7RV/WMvali71PCZDTSu5X27SQwZcZyAvTxkMk6iAIAgCAIAgCAIAgCAIAgCAIAgCAIAgCAIAgCAIAgCAIAgCAIAgCAIAgCAIAgCAQ1aVFd7FUBrNu8j72wYUkdM45Z8gPIQCaAQ6PSpUi11qFRRgAf56nmTnnnxzAJoAgCAQa3R13Ia7UR0OCVcArlSCDg+IIBB+EAy0mlSpFrrVUReQVAAoHwAgEsAQBA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10" name="AutoShape 14" descr="data:image/jpeg;base64,/9j/4AAQSkZJRgABAQAAAQABAAD/2wCEAAkGBxMSEBIQEhQQFRUVFxcVGBQRGBYXEhYVFBgWFhcUFBUYKCkhGBslHhgYITEiMSkrLi8uFyAzRDMsNygtLi4BCgoKDg0OGhAQGzUkHyUsLCw0LywvMCwsMCwwLCwsLywvLiw1LywsLjQsLywsLCwsMCwsLCwtLC8vLCwsLCwwLP/AABEIAIgBcwMBEQACEQEDEQH/xAAbAAEAAgMBAQAAAAAAAAAAAAAAAwQCBQYBB//EAD0QAAICAQIDBAYJBAEDBQAAAAECAAMRBBITITEFIkFRBhQWU2HRFSMyQlJxgZKhM3KRsWKy0/AHJEOCk//EABsBAQADAQEBAQAAAAAAAAAAAAABAgMEBQYH/8QAOxEAAgEBBAYGCQQBBQEAAAAAAAECEQMEIVESEzFBodEUFSJSYXEFFjJTgZGxwfAGM0LhI2JystLxkv/aAAwDAQACEQMRAD8A+vSpIgCAIAgCAIAgCAIAgCAIAgCAIAgCAIAgCAIAgCAIAgCAIAgCAIAgCAIAgCAIAgCAIAgCAIAgCAIAgCAIAgCAIAgCAIAgCAIAgCAIAgCAIAgCAIAgCAIAgCAIAgCAIAgCAIAgCAIAgCAIAgCAIAgCAIAgCAIAgCAIAgGNr7VZsE4BOB1OBnA+MA5uj0207hdq3EsmkcDC5PrrqiJ1xuXcpbyBHWKAuaz0s0ddfEN9TLxEqJrZW2vYQBu58gOpPkCfCKAs9nduUX3XUVuGekgMBjxAOV8wNwGfPlAKvtGnEKlH2eseqi0Y2mwVtY5I8EBXZnxbIxyzFAUqvTel6PWK0tZFpGofO0NXULWpcsASSy8Oxto6is88yaA6hTkZHMHxHSQDX9u9rLpauK6s2XrrVVKgl7WCKNzkKoyeZJAEAqr6T0CwU3HgW8I3MlzV9xFJzuZWIzgFuv2RmKAtVdu6VjWq6igm0kVgOpLlWKnZz594EfmDAI19JNGWCDVaYsSqhRYm4s5KquM9SQR+cAnPbGnChzdTtKlgd64KqwRmHwDEL+ZxAKfaPpPpaqmt41TkUvelaOpe1ER7PqxnnkVvz/4nyigM6fSXSNWtvrGnCsdmTYvKzaHNf92DnEUBOnbemYuovoJRlRwHXKu7cNVYeBLAqPiMQD1+2dMpQNfSOI5rTLr3nVtjIvmQ3dI8+UAr+j/pBTq0zWy7xktVuU2INzKN4HTO0wDbQBAEAQBAEAQBAEAQBAEAQBAEAQBAEAQBAEAQBAEAQBAEAQBAEA9EA4vsv0EFNmmsFvKm26wgL9qtlVaK/hw9lf57fjJqCOr0KvFdu7Uq9rnSOLLFtYF9Ha1u5wzk4fP2VKhfCKg6Hszsy2rU6i4vWyX7HKhGDi1ESskNnGzCk4xnn15SAaN/R17tJq9AS1RGpa6u/bkMl1vrG5T4kbrKz4jGfESQZ6j0fOmp7SNI4j6v6uqsKcViwMoViPuCy2xyegBPlANx2l6PV36avS2M22vZhgK2JNa7QSLVYfxn4yAYDsIV6P1SngsvQjVVq9bKzFmVq6ti889cfoYBqKvQ61K1rW+vB0t2lfdWxwLWZ14Pe7qqWAAO7uqBnxk1BY1nokz2owtUIV0i2LsO8+o2G1DU2e7uJwcg8pAKw9CW2heMvJUXOw/c1h1eeviDt/n4Sagy1foRuGo227d9yW1DvgVBbm1LV5Rg3esdzlSpHdx9mKgkT0OxTdUHReLo7dL3RYwVrXtc2ZsZmbnZ0LcyDzGcCKgz0Xoq4uqvstrZkvW0hEKoVTTNplUZJOe9uJ/SAVLPQy9mtsbUq1jGkq1i2MM6fUnUruBfABHc2rtAxnEmoLfZHoxdp7a7lupZhx1sDVttKX6k6k8Pvdxhkrzznl5c4BZ9HvRw6Z0c2BttBpwFxkm57t3X/ljHwgHQQBAEAQBAEAQBAEAQBAEAQBAEAQBAEAQBAEAQBAEAQBAEAQBAEAj1Nu1HfrtUtjzwMwDnbfSvaCzIgA6ktgD9cSaAhq9NFYhQtZY57u4huQye6RkcpGBZQk4uSWC2vzLHtM3u1/cflJoVHtM3u1/cflFAPaZvdr+4/KKAe0ze7X9x+UUAPpOfdr+4/KKAw9q+QOxMHod/I/lFAen0qx1ROWPv+fTwigPR6UE9K15cuTePl0igPfaZvdr+4/KKAe0ze7X9x+UUA9pm92v7j8ooB7TN7tf3H5RQD2nPu1/cflFAY+1XXuJy69/p+fLlFAPav/gnh9/z6eHjFAZe0ze7X9x+UUA9pm92v7j8ooB7TN7tf3H5RQD2mb3a/uPyigHtM3u1/cflFAPaZvdr+4/KKAe0ze7X9x+UUA9pm92v7j8ooB7TN7tf3H5RQD2mb3a/uPyigHtM3u1/cflFAeN6UkdUQeHNsc/LpFAB6UnONiZHUbuY/TEUBj7V+OxMYz9vw8/yigM/aZvdr+4/KKAe0ze7X9x+UUB6vpM2f6a/uPyigOjkAQBAEAQBAEAQBAEAQBAK/aP9G3+x/wDpMA+Zdu3lEVgNzKwcA52YXqXP3QAd2fMCG6bDaxslOspOiW3PyS3v8ZF2RWGtstDiw7QhsHMMT3iq+AVeWB8TEY027Sbe2VpRRVIrYvu83+I3EsYCAIAgFLtk4osJrNvL+mMnecjAIHPGevI8swDmr9EBVWyrY1g45Ws6VjWbbGVsbGGKlyMAnHIk5kkFz0i0FllqBVOLairsvRWoPFrBPxZiBIBs/R5G4AdwVexntYMMMDYxYAjwIGB+kEmzgCAIAgGh1gvGsrcIChYVqQc7EKMzsRjuksFGfJAPvQQVfR/RHeqmtkxQ1d5ZCostZwc7j/U++d3P7fWSCl2T2ddvo4iPhiqOWB7o0QHCJ/uYEj84B2sgkQBAEAQBAEAQBAEAQDnO36rDqK3UO2FUVgIHQ2cQbw5IOwbcHdy6dfAiDDs7SsNSv1bCxbdS1lpUhWqsLcIcTo//AMfLJxs8IBrh2bbv27H28Q6Todvq5dri/wDbghc/CSDt5BIgHqdR+YgH0IyoPIAgCAIAgCAIAgCAIAgFftH+jb/Y/wD0mAcFaAVIIyCMEeYPWYXq8xu8NOSrjTAvCGm6FfRUpUuxA2Mk8zkknzJ/85Tz+urLuvhzNejyzJ+L+cddWXdfDmOjyzHF/OOurLuvhzHR5ZnhuEnrmy7j4cx0d5mdbggHK8zgc+p8h5ykvTdmn7EuA6O8yRVznBBxyOPA9cHy6yr9PWS2wlwHRnme8KR1/Y9x8OY6NLMcKT1/Y9x8OY6NLMw5YzuXBOM55Z8syevbOtNCXAdHeZLXTnPeXl1BPMDzPkJSX6gslTsSx8h0Z5ki6IkZDKQeeR0lH+pLBYOEuHMnossz31E+Y/mPWSw7j4cx0WWY9RPmP5j1ksO4+HMdFlmDoj5rHrJYdyXDmOiyzMTpcZ76cuvPp+flJ9YrHD/HLHyHRnmPVOYG5MkZA8SBjmB5cx/mPWOxpXQlwHRpZmXqJ8x/Mj1ksO4+HMdFlmPUT5j+Y9ZLDuPhzHRZZj1E+Y/mPWSw7j4cx0WWZ4mjySC9Yx1yememfKH+o7KldXLgR0Z5ln6HbO3fXnGcc8488eUz9aLCldXKnw5jo0swnYzMMh6yPMZI5cusP9UWEXR2cuHMdGlmZfQb/iT+ZHrVd+5LhzJ6NLMfQb/iT+Y9arv3JcOY6NLMfQb/AIk/mPWq79yXDmOjSzMT2Oc43158snMn1nsKV1cuBHRpZnn0SeX1lXPkOfU+Q849Z7HH/HLDyHR3mer2OxyA9ZwcHGeRwDg+RwQf1h/qiwVK2csfLmOjSzMvoN/xJ/Mj1qu/clw5k9GlmPoN/wASfzHrVd+5LhzHRpZmL9jMBkvWB5nIHOSv1RYN0VnLhzI6NLMfQ5yRvryBkjnkDzI8o9aLCldXKnw5jo0szxOyvsniVd493B+1jJwvnyBP6GS/1PY4/wCOWG3ZgOjvM6v1keRmfrRd+5LhzJ6NLMkrfIzPauF+s75ZayzzpR7UYzg4OjMp2lBAEAQBAEAQBAEAQCDXKTVYAMkowAHiSDAOH1mjsRQXRlGcZI8Z5fpj9hef2Zvd/aKc+bOwQBANT2hoC9rNsba1FlTMpUMd+3AG4+QPwyfznZY2yhZpVxUk0saYVyM5Rq/gVh2baQoKA5DKpbhhqc2I62HaAMgD7vkOvWau8Waq08m9vawaaxx+fj5FdB/m4va/s/UFtRwiybnd1ZX25JprVM4Pg6dDy/MZnLY3i7qMNZjRJOqr/Jt8GTKMsafmBt+zKXRCrkk77MFmLHYXJTLHme7icNvOEpJxW5bqY0x4msU0sS03Q8s/Dz+ExW0k5R+xrSj/AFYIY3BUY1grxa60SxtvcG0qw7vPaQeZzPaV8slJdqlNGrVcaSbaVccarbv8KGGrdNmZe0nZli2WZA5rqAbcjNnHKlAR17oGOfkMdZzWt5s5QjR74YZaNa+GPh8Syg6/Myu7L1jVtsa1G4eEUXEKrCioJyU7f6qsfyPkSJWN6uimtJJquL0dq03Xaq+y1/6g4Tph9fDmdaZ4RueQDU9u6S9zU1JT6tg2x/FtyjdnphU4nLzYHqBO+5WthBTjap4qlVlR4fF0+mxszmpOlDWjsexWs2ozV8YXGu007rG4z2PtKgd3vAgOeqjpOvplm1GsqS0dGq0qJaKSrXfhjor5lNB8fDP82mX0TeqUhBtZaHryjAcMtZU6oDy5BVK5HlI6VYSnNzxTmnittIyTfzdcSdCSSpkXuw9HfW9nFZ2QjC77C+CLbtvUnH1Zr/PHPnOa+W1jaQjq0k99FT+Ma7P9Wl9sC0IyTxNxPPND0QDk9N2RepJZOIi2rY1bGs8Zt15ZhnHLD1kBj1Q/mfdnfLCVNGVG4tJ49lUjRcJKsdz+WChJbfzabDsHsO5H0xZUJQ1MbgwOxKtO1LadfvEbjkeGGJ68jzXy/WM42mi9uktGm1uakpZbPjVZERs5Jr83ElPY2q7i5tRVIBFdxQEG282NhD4o6Y8fyIlZ3y61lKibeca/xjRYrc0/D4MaEvz4nS9kJYunpW45tFaCw5zlwoDHPjzzznkXl2crabs/Zq6eVcOBtGuiqluYFhAOf7c7DGostZq+76tZUGr4Yud7gUYBm6FUGBnl9YfKepdL67CzilLHTTo66KUcVgs3tpjgZThpP4Gst7CvZUBrVuTIhfgh9Pm9LVsbYApYBfujOVUc+bTsjfrCLdJU2N00qS7LTWNXSr/lub8imhJkvanZOrZ9XwS6b7HsRks2bj6tVXXuwc8rK+h5Y8wSJnd71dYxstbR0STTVaduTfzi92PxoTKEsafmBv8AsXT2V1slhZiLLSpZi7cMuxrBY8z3SJ5l7tLOc1KCphGtFTGirh5msE0sS/OYsaP0u7Ne+gLWoZwxIVwrVnfXZWeIGI5APnIyQQDg9J6Poy8wsLVubomt1a4NPClct9E1vW0ztYuSwNNrPRu5uMiohJW365mANyvRXUKX+8BlOfhhR1zgehZekbFaEm3SsezT2WpN6S3bHhvrUzdm8S03ZF2KnSvZjU3XCoMgNSW6e2kYwdud7hyAfvHqZir3Y1lGUq9iMa0eLU4y89ioq5E6Dw8/sS9hdmauu9XtssZMMCHtZxzq02O6T14ov5+APlgSl8vN1tLJxs4pPDZGn8p7/wDbof8AtSYRknj+bP7Or074P5y3oK/dGvNJezLB/Z/m5sW8NKPkXJ+inniAIAgCAIAgCAIAgCAaP0v/AKC/3j/TTyvS/wCwvNfc3u/tHIT5w7BAEAQBALmnfI+InLaRoySWUJEAQBALemfIx5f6nNaxo6kolmQEAQCGzVKtiVEkNYGK8jg7MEjPTODnHkD5GaxspShKa2Klfj9v6zIqq0MKNVuttrxjh7Oeeu9d3TwxJnZaNnCdfarwdAnVtGWi1a21i1CSrZ2nGMgEjcPMHGQfEEGRbWUrKbhPavynnn4hNNVRPMiRAEAsaO3DY8D/ALlLSNUDYzmAgCAIAgGs7e7RbTol20GpXAuPPclTZXij4KxUt/x3HwnZc7vG8SdnWkmuz4tY0+Kql40KTk44kHpdaV0u5SQeNpRlTg4bVUAjI8CCR+s09GRUrxSS/jP/AISItX2fivqWe3+0jRVlAGtdhVSh+/a/JQcfdHNifBVJmVyu6t7SknSKVZPKK2/HcvFomctFGwTOBnGcDOOmfHHwnK6Vw2F0eyAIAgCAIBdofI+In6N6Dv8A0q7JSfajg/s/zemefbQ0ZeBJPZMRAEAQBAEAQBAEAQDR+l/9Bf7x/pp5Xpf9hea+5vd/aOQnzh2CAUr9Sxfh17WOMnvDu7WG4N+YOB+v5zeFmtHSngvrhhT7lW8aIl0eqFi55A55qCCy8yMNjx5fl+fWUtbNwdOOfl4CLqWJmWM6Xwcyk46SBenKWK+sv2r94ZB74G5UPgWHXHxxjlzImllDSefhsb8vyuVSrdDVr2vkg81DhFDFW4QKmw2bGIw+RtC4zuyOuDOx3SiptpXCqrupVbVvrXZj4FNM3FNm4bsMufBxg488dR+R5/AThlHRdK18vz+jROpNW+DmZyjVUJL04yRAMbFJBAOCQcHGcHwOD1lotJptVQOa7b1Fy1bL6ybAymi/TDKNeP6YasndWWPIgkqQSNwzPXulnZStNKyl2aPSjLB6O+j2Om1YKVadkxm3Sj+DWZF2murVLrLUqSu3ZxjRY721UoMWFBtXcduckHI6gNiaXeV1lOELOTco10dJJKUnsri6Y024PfQiWnRt7zb6Ky6woUQUULjAcA3WKOgCjlUuMdctjwWcFrGxs9JSenN5eyn57ZP5LxZoqvZgjazhLiAIAgG00tu5fiORnNONGCWUAgCAV+0KXesrVYan5EOFV8EEHBVuoPQ9Dg9R1mtjOEJpzjpLKtOK35fQiSbWBpn7aNQNXaFa1qwK8dMto3B5YcnnTkeDcuf2jO9XNWj07nKrWOi8Jry73nHHwRnp0wn/AEaDU6thRZ2ai3ahqLtOyPSpsHq6XU3qtj9BYqKVwTlsKfGenZ2UXaxvkmoKcZ1UnTtuMoui20bda7Fitxk3hobaNfI2FHbdFmos1t78NNOfV6arARdxHUNY/B+3vYEIq4zhWPRpyzuVtZ2MbvZLSc+1KS9midEtLZRbW60rTIsppvSe7A2lNur1DKwB0tAIOHCtqrQDnBU5WlT8ctz+7OSUbrd4tP8AyT8MIL47ZP5LzLpyl4LibyeaaiAIAgCASUvgz0/RN+6JeVN+y8H5Z/DaZ2sNONC7P0w80QBAEAQBAEAQBAEA0fpf/QX+8f6aeV6X/YXmvub3f2jkJ84dggFbU6XeQ25gRgDBIwMgt08wAP0E0haaKpT83fIq1UloqCKFGcDpnngeWZWcnJ1ZKVCSVJJNOmT8BM7SVEC7OYsUe0qcjI5cjlzY6oijnkqpG4/46dRynRYTo6P5UTb+LWH5gUkjVmy1q66WCIq8I8TLbtpLcPcgxsyUXOGON3+OzRs4zlaKrb0sMKbq0eNdrpVY0KY0obrRVFV5gg+ILtYP/qzc8foJ59rJSeDqvJLgv7NEi3SmTMJy0UWLs5CRAINdp0sQq5YKO8SrvWRjnnehBA/Wa2NpOznWCx8UnwdSJJNYnJ6sJ3dRpVudKG4zXX6i3gMiBty1CwkWHBOGwFB+94T3LNzxsbw0pTWioxhHSTexvRSoq7Vt8DB02x3eOBse0PSNWraupLRa+2sC6t6663u7qG52GAMkcgST0HWclh6OlG0U7RrRVX2Wm2o4vRSx+dKby0rRNUW0raDQ0Lw9PeNVTZgIu7U6jhWEDH1NgYA9Ps4Vv+M2tre2lpWtk4yjtfYjVf7k1X44rxIjGOx1T82dUi4AAzyGOeSeXmT1niN1dTc9kAQD0CAbWivaoH/mZyylV1BnKgQBAKHaK6kkertplGOfGSxjn4FGXAnTYO7JPXKTf+lpfVMpLS3FG9dcFYvb2aEAO4vVdt2+O7NmMTpg7k5JQjaV3UlGv/Eq9Pe0Qf8Ap21R7OpFXD5buJw8beLuJcjHgeo/4lfCaem1aK+z1ld1K92mH9+NRYU0MCj21YPpijgNpFv9WsVjqF3Zy9ZrRdpU78CwgZ+zn4TpusX1bPWqThpprRw3OrdU1TZ8Sk/3FTbQ3HD7Q952f/8Ald/3JwaVw7s//qP/AFL/AOTNG00Ys2LxTWX57jUGVOpxgMSRyx4zjtdXpvV10fHF8KGirTEmmZIgCAIBLp0yfgJ7noG4dJvGnL2YYvz3L7/Axt56MaZlyfoZ54gCAIAgCAIAgCAIBo/S/wDoL/eP9NPK9L/sLzX3N7v7RyE+cOwQBAEAQC7SmBick5aTJJJUk8IzyMEGPDGScDJAB+IGcA/5P+ZOk6UFDOQSXKEwPiZy2kqskkmYEAMARg4IPgeklNp1QKHaWia1qkOOCG32DPNimDWmPw7u8ef3AOYJnTd7aNkpS/m1ReFdr86YLzruKyjWi3EXqQss1iWKTXaK18RkbCDtPmPPwM017s7OxlB9qNXx3/mJGjVtMtdnV2CpFuKu68iw+9tOFsIxyYgAkeBJmFvKDtHKywT3ZV2ry3LNFop0xLUwJEAQC3oasnd5dPzmVrKioC9MAIAgCAQa+2xa2apBY/LahYICScc2OcAdTyJ5dDNbGMJTStJaKzpXgRJtLA0x7F3fX9oWrbs7/CHd0dQXnu2H+oRjO589OQWd/TNH/Fc46NcK7Zyr47vKNPFsz0N8/wCjn9foDZQ/aRN1Nl92mVBVZZUV0z3VUqLFQgMzIzNkgkbgB9menY26hbRuapKMIzrVKXbUZSdK1ok0lhg6Ve0yaqtPOnyNlR2RTRe+isrV9Nqzxazbl2F6AcStrGyxYqA6knPdfnyE5J3u2t7FXmEqWlng6Ydl7GksKV7MlSmzNl1FRei9jNjTodTpmUUvx6MgGrUMeNWvnXfz3gfhbn/y8Jyyt7teIt2sdCecV2X5x3Pxjh/pLaMo7MUb2eaaiAIAgCSk26IF6pMDE/TfRdyV0u8bPftfn/Ww821npyqZz0TMQBAEAQBAEAQBAEA0fpf/AEF/vH+mnlel/wBhea+5vd/aOQnzh2CAIAgE2mTJz5f7mVrKioSi3OckQBAEAl06ZPwEztJUQRbnKSIAgCAIAgCAIAgGSrkgCG6A2taYAAnI3V1BlIAgCAIAgGt7d7NOpRKSwWsupuHPNla97hA+AZgobzXcPGddzvKu8naUrKj0fBvCvwVaeNGUnHSwIfSyhn0u1FZjxtKcKCThdTSzHA8AASfIAzT0bOMLxWTotGe3xhJfUi0XZw8PqWe3OzfWKWr3bHBD12DrXah3I4/I9R4jI8ZjdLxqLVTpVbGs4vavzY8S046SLtWdo3Y3YGdvTPjj4ZmEqVejsLIylQIAgCAT6ZMnPlPpP05cddba+S7MNn+7+tvyOe8TotFby1PuzhEAQBAEAQBAEAQBAEAg1mlSxcWAFR3uZIAxnnkTK1sYWsdGaqiYyccUVB2Hp/dj9zfOc/V127n1L66eZ79Baf3Y/wAt846uu3c+o108x9Baf3Y/y3zjq67dz6jXTzH0Fp/dj/LfOOrrt3PqNdPMwGg0qtw/qw3Lu7+9l87eWc89rY89p8pV+jLq8XD6jXTzJvoin8A/y3zkdV3TufUnXTzMKOztO6q6BGVgCrKxKsD0KkHBEdVXTufUa6eZn9EU/gH+W+cdV3TufUa6eZivZmnOMKpznGGPPHXHPniOqrp3PqNdPMyOioTAIVc5wCxBOBk4yeeBzlX6Jub22fF8xrp5iqihjhdjHaHwrZOxvsvyP2Tg4PQ4jqe5e74vmNfaZmXqlO7Zhd2N23cd20HGcZzjJHP4x1Pcvd8XzGvtMxdpaUUu4VVAyWZsKB5kk8o6nuXu+L5jX2mZn6hX+Ef5MdT3L3fF8xr7TMfR9f4f5MdT3L3fF8xr7TMfR9f4f5MdT3L3fF8xr7TMfR9f4f5MdT3L3fF8xr7TMfR9f4f5MdT3L3fF8xr7TMfR9f4f5MdT3L3fF8xr7TM9TRVg5C/7kP0Ncnts+L5jX2mZLwV8pXqS4e74vmNdPMcFfKOpLh7vi+Y108xwV8o6kuHu+L5jXTzHBXyjqS4e74vmNdPMcFfKOpLh7vi+Y108xwV8o6kuHu+L5jXTzHBXyjqS4e74vmNdPMcFfKOpLh7vi+Y108xwV8o6kuHu+L5jXTzHBXyjqS4e74vmNdPMcFfKOpLh7vi+Y108xwV8o6kuHu+L5jXTzHBXyjqS4e74vmNdPMcFfKOpLh7vi+Y108zJVxyE7rC72dhDV2SojOUnJ1Z7NyBAEAQBAEAQBAEAQBANZ6UVF9DrEUFmbT3qFAyWLVuAoHiSeWIQOZu7atGn0nBTWKEqtpsHq9wbjLphwu6VyV39Gxtz4ySCJm172V/WaxVZ6UYKigBG0LWWNkqSDxlUZ8CcciYJMOzu0O0Gu0Yta5N1GlYhqrNrsyN6yLNlZVHzj7TJt2rjqYINp6E2assBqW1DBtJp7DxlC7b2e9bFGFGDtWvK/HPjIZJQqU7hayuzr2vYbtis7KgWyqkkKCdvCNPPybMkFWq3tEBHNmtJ/wDbsUKLtydaarFICZxweZGenegg6X0XyK9YteNi6rUCnxHXLAZPQWmwYyOmOUgkn9HH1pZ/XBUBhduxFTnk7s4tsz4eX6wDh+ztDraU09laMXTTdqcJDUV4djWo1auxOGLkZAIHTxkkF/TPqLOA9vGtBfUohNV4dOLplCpYXrQ4L7u9tAGcZ5QCvoDqkprapdSq+qdmo5FOLq1S016pKgV3llRSdvP7WQOYgGGi1WreyjUr6w6hb6rrVQHULSuuKhUXbjeAqgjG4KHIGQIBLqr9fbV2irm3ctd+2nguwLrb9Twy9fDZTXyKhmJ5HkQYB0PoxS1et7RV/WMvali71PCZDTSu5X27SQwZcZyAvTxkMk6iAIAgCAIAgCAIAgCAIAgCAIAgCAIAgCAIAgCAIAgCAIAgCAIAgCAIAgCAIAgCAQ1aVFd7FUBrNu8j72wYUkdM45Z8gPIQCaAQ6PSpUi11qFRRgAf56nmTnnnxzAJoAgCAQa3R13Ia7UR0OCVcArlSCDg+IIBB+EAy0mlSpFrrVUReQVAAoHwAgEsAQBA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12" name="AutoShape 16" descr="data:image/jpeg;base64,/9j/4AAQSkZJRgABAQAAAQABAAD/2wCEAAkGBxMSEBIQEhQQFRUVFxcVGBQRGBYXEhYVFBgWFhcUFBUYKCkhGBslHhgYITEiMSkrLi8uFyAzRDMsNygtLi4BCgoKDg0OGhAQGzUkHyUsLCw0LywvMCwsMCwwLCwsLywvLiw1LywsLjQsLywsLCwsMCwsLCwtLC8vLCwsLCwwLP/AABEIAIgBcwMBEQACEQEDEQH/xAAbAAEAAgMBAQAAAAAAAAAAAAAAAwQCBQYBB//EAD0QAAICAQIDBAYJBAEDBQAAAAECAAMRBBITITEFIkFRBhQWU2HRFSMyQlJxgZKhM3KRsWKy0/AHJEOCk//EABsBAQADAQEBAQAAAAAAAAAAAAABAgMEBQYH/8QAOxEAAgEBBAYGCQQBBQEAAAAAAAECEQMEIVESEzFBodEUFSJSYXEFFjJTgZGxwfAGM0LhI2JystLxkv/aAAwDAQACEQMRAD8A+vSpIgCAIAgCAIAgCAIAgCAIAgCAIAgCAIAgCAIAgCAIAgCAIAgCAIAgCAIAgCAIAgCAIAgCAIAgCAIAgCAIAgCAIAgCAIAgCAIAgCAIAgCAIAgCAIAgCAIAgCAIAgCAIAgCAIAgCAIAgCAIAgCAIAgCAIAgCAIAgCAIAgGNr7VZsE4BOB1OBnA+MA5uj0207hdq3EsmkcDC5PrrqiJ1xuXcpbyBHWKAuaz0s0ddfEN9TLxEqJrZW2vYQBu58gOpPkCfCKAs9nduUX3XUVuGekgMBjxAOV8wNwGfPlAKvtGnEKlH2eseqi0Y2mwVtY5I8EBXZnxbIxyzFAUqvTel6PWK0tZFpGofO0NXULWpcsASSy8Oxto6is88yaA6hTkZHMHxHSQDX9u9rLpauK6s2XrrVVKgl7WCKNzkKoyeZJAEAqr6T0CwU3HgW8I3MlzV9xFJzuZWIzgFuv2RmKAtVdu6VjWq6igm0kVgOpLlWKnZz594EfmDAI19JNGWCDVaYsSqhRYm4s5KquM9SQR+cAnPbGnChzdTtKlgd64KqwRmHwDEL+ZxAKfaPpPpaqmt41TkUvelaOpe1ER7PqxnnkVvz/4nyigM6fSXSNWtvrGnCsdmTYvKzaHNf92DnEUBOnbemYuovoJRlRwHXKu7cNVYeBLAqPiMQD1+2dMpQNfSOI5rTLr3nVtjIvmQ3dI8+UAr+j/pBTq0zWy7xktVuU2INzKN4HTO0wDbQBAEAQBAEAQBAEAQBAEAQBAEAQBAEAQBAEAQBAEAQBAEAQBAEA9EA4vsv0EFNmmsFvKm26wgL9qtlVaK/hw9lf57fjJqCOr0KvFdu7Uq9rnSOLLFtYF9Ha1u5wzk4fP2VKhfCKg6Hszsy2rU6i4vWyX7HKhGDi1ESskNnGzCk4xnn15SAaN/R17tJq9AS1RGpa6u/bkMl1vrG5T4kbrKz4jGfESQZ6j0fOmp7SNI4j6v6uqsKcViwMoViPuCy2xyegBPlANx2l6PV36avS2M22vZhgK2JNa7QSLVYfxn4yAYDsIV6P1SngsvQjVVq9bKzFmVq6ti889cfoYBqKvQ61K1rW+vB0t2lfdWxwLWZ14Pe7qqWAAO7uqBnxk1BY1nokz2owtUIV0i2LsO8+o2G1DU2e7uJwcg8pAKw9CW2heMvJUXOw/c1h1eeviDt/n4Sagy1foRuGo227d9yW1DvgVBbm1LV5Rg3esdzlSpHdx9mKgkT0OxTdUHReLo7dL3RYwVrXtc2ZsZmbnZ0LcyDzGcCKgz0Xoq4uqvstrZkvW0hEKoVTTNplUZJOe9uJ/SAVLPQy9mtsbUq1jGkq1i2MM6fUnUruBfABHc2rtAxnEmoLfZHoxdp7a7lupZhx1sDVttKX6k6k8Pvdxhkrzznl5c4BZ9HvRw6Z0c2BttBpwFxkm57t3X/ljHwgHQQBAEAQBAEAQBAEAQBAEAQBAEAQBAEAQBAEAQBAEAQBAEAQBAEAj1Nu1HfrtUtjzwMwDnbfSvaCzIgA6ktgD9cSaAhq9NFYhQtZY57u4huQye6RkcpGBZQk4uSWC2vzLHtM3u1/cflJoVHtM3u1/cflFAPaZvdr+4/KKAe0ze7X9x+UUAPpOfdr+4/KKAw9q+QOxMHod/I/lFAen0qx1ROWPv+fTwigPR6UE9K15cuTePl0igPfaZvdr+4/KKAe0ze7X9x+UUA9pm92v7j8ooB7TN7tf3H5RQD2nPu1/cflFAY+1XXuJy69/p+fLlFAPav/gnh9/z6eHjFAZe0ze7X9x+UUA9pm92v7j8ooB7TN7tf3H5RQD2mb3a/uPyigHtM3u1/cflFAPaZvdr+4/KKAe0ze7X9x+UUA9pm92v7j8ooB7TN7tf3H5RQD2mb3a/uPyigHtM3u1/cflFAeN6UkdUQeHNsc/LpFAB6UnONiZHUbuY/TEUBj7V+OxMYz9vw8/yigM/aZvdr+4/KKAe0ze7X9x+UUB6vpM2f6a/uPyigOjkAQBAEAQBAEAQBAEAQBAK/aP9G3+x/wDpMA+Zdu3lEVgNzKwcA52YXqXP3QAd2fMCG6bDaxslOspOiW3PyS3v8ZF2RWGtstDiw7QhsHMMT3iq+AVeWB8TEY027Sbe2VpRRVIrYvu83+I3EsYCAIAgFLtk4osJrNvL+mMnecjAIHPGevI8swDmr9EBVWyrY1g45Ws6VjWbbGVsbGGKlyMAnHIk5kkFz0i0FllqBVOLairsvRWoPFrBPxZiBIBs/R5G4AdwVexntYMMMDYxYAjwIGB+kEmzgCAIAgGh1gvGsrcIChYVqQc7EKMzsRjuksFGfJAPvQQVfR/RHeqmtkxQ1d5ZCostZwc7j/U++d3P7fWSCl2T2ddvo4iPhiqOWB7o0QHCJ/uYEj84B2sgkQBAEAQBAEAQBAEAQDnO36rDqK3UO2FUVgIHQ2cQbw5IOwbcHdy6dfAiDDs7SsNSv1bCxbdS1lpUhWqsLcIcTo//AMfLJxs8IBrh2bbv27H28Q6Todvq5dri/wDbghc/CSDt5BIgHqdR+YgH0IyoPIAgCAIAgCAIAgCAIAgFftH+jb/Y/wD0mAcFaAVIIyCMEeYPWYXq8xu8NOSrjTAvCGm6FfRUpUuxA2Mk8zkknzJ/85Tz+urLuvhzNejyzJ+L+cddWXdfDmOjyzHF/OOurLuvhzHR5ZnhuEnrmy7j4cx0d5mdbggHK8zgc+p8h5ykvTdmn7EuA6O8yRVznBBxyOPA9cHy6yr9PWS2wlwHRnme8KR1/Y9x8OY6NLMcKT1/Y9x8OY6NLMw5YzuXBOM55Z8syevbOtNCXAdHeZLXTnPeXl1BPMDzPkJSX6gslTsSx8h0Z5ki6IkZDKQeeR0lH+pLBYOEuHMnossz31E+Y/mPWSw7j4cx0WWY9RPmP5j1ksO4+HMdFlmDoj5rHrJYdyXDmOiyzMTpcZ76cuvPp+flJ9YrHD/HLHyHRnmPVOYG5MkZA8SBjmB5cx/mPWOxpXQlwHRpZmXqJ8x/Mj1ksO4+HMdFlmPUT5j+Y9ZLDuPhzHRZZj1E+Y/mPWSw7j4cx0WWZ4mjySC9Yx1yememfKH+o7KldXLgR0Z5ln6HbO3fXnGcc8488eUz9aLCldXKnw5jo0swnYzMMh6yPMZI5cusP9UWEXR2cuHMdGlmZfQb/iT+ZHrVd+5LhzJ6NLMfQb/iT+Y9arv3JcOY6NLMfQb/AIk/mPWq79yXDmOjSzMT2Oc43158snMn1nsKV1cuBHRpZnn0SeX1lXPkOfU+Q849Z7HH/HLDyHR3mer2OxyA9ZwcHGeRwDg+RwQf1h/qiwVK2csfLmOjSzMvoN/xJ/Mj1qu/clw5k9GlmPoN/wASfzHrVd+5LhzHRpZmL9jMBkvWB5nIHOSv1RYN0VnLhzI6NLMfQ5yRvryBkjnkDzI8o9aLCldXKnw5jo0szxOyvsniVd493B+1jJwvnyBP6GS/1PY4/wCOWG3ZgOjvM6v1keRmfrRd+5LhzJ6NLMkrfIzPauF+s75ZayzzpR7UYzg4OjMp2lBAEAQBAEAQBAEAQCDXKTVYAMkowAHiSDAOH1mjsRQXRlGcZI8Z5fpj9hef2Zvd/aKc+bOwQBANT2hoC9rNsba1FlTMpUMd+3AG4+QPwyfznZY2yhZpVxUk0saYVyM5Rq/gVh2baQoKA5DKpbhhqc2I62HaAMgD7vkOvWau8Waq08m9vawaaxx+fj5FdB/m4va/s/UFtRwiybnd1ZX25JprVM4Pg6dDy/MZnLY3i7qMNZjRJOqr/Jt8GTKMsafmBt+zKXRCrkk77MFmLHYXJTLHme7icNvOEpJxW5bqY0x4msU0sS03Q8s/Dz+ExW0k5R+xrSj/AFYIY3BUY1grxa60SxtvcG0qw7vPaQeZzPaV8slJdqlNGrVcaSbaVccarbv8KGGrdNmZe0nZli2WZA5rqAbcjNnHKlAR17oGOfkMdZzWt5s5QjR74YZaNa+GPh8Syg6/Myu7L1jVtsa1G4eEUXEKrCioJyU7f6qsfyPkSJWN6uimtJJquL0dq03Xaq+y1/6g4Tph9fDmdaZ4RueQDU9u6S9zU1JT6tg2x/FtyjdnphU4nLzYHqBO+5WthBTjap4qlVlR4fF0+mxszmpOlDWjsexWs2ozV8YXGu007rG4z2PtKgd3vAgOeqjpOvplm1GsqS0dGq0qJaKSrXfhjor5lNB8fDP82mX0TeqUhBtZaHryjAcMtZU6oDy5BVK5HlI6VYSnNzxTmnittIyTfzdcSdCSSpkXuw9HfW9nFZ2QjC77C+CLbtvUnH1Zr/PHPnOa+W1jaQjq0k99FT+Ma7P9Wl9sC0IyTxNxPPND0QDk9N2RepJZOIi2rY1bGs8Zt15ZhnHLD1kBj1Q/mfdnfLCVNGVG4tJ49lUjRcJKsdz+WChJbfzabDsHsO5H0xZUJQ1MbgwOxKtO1LadfvEbjkeGGJ68jzXy/WM42mi9uktGm1uakpZbPjVZERs5Jr83ElPY2q7i5tRVIBFdxQEG282NhD4o6Y8fyIlZ3y61lKibeca/xjRYrc0/D4MaEvz4nS9kJYunpW45tFaCw5zlwoDHPjzzznkXl2crabs/Zq6eVcOBtGuiqluYFhAOf7c7DGostZq+76tZUGr4Yud7gUYBm6FUGBnl9YfKepdL67CzilLHTTo66KUcVgs3tpjgZThpP4Gst7CvZUBrVuTIhfgh9Pm9LVsbYApYBfujOVUc+bTsjfrCLdJU2N00qS7LTWNXSr/lub8imhJkvanZOrZ9XwS6b7HsRks2bj6tVXXuwc8rK+h5Y8wSJnd71dYxstbR0STTVaduTfzi92PxoTKEsafmBv8AsXT2V1slhZiLLSpZi7cMuxrBY8z3SJ5l7tLOc1KCphGtFTGirh5msE0sS/OYsaP0u7Ne+gLWoZwxIVwrVnfXZWeIGI5APnIyQQDg9J6Poy8wsLVubomt1a4NPClct9E1vW0ztYuSwNNrPRu5uMiohJW365mANyvRXUKX+8BlOfhhR1zgehZekbFaEm3SsezT2WpN6S3bHhvrUzdm8S03ZF2KnSvZjU3XCoMgNSW6e2kYwdud7hyAfvHqZir3Y1lGUq9iMa0eLU4y89ioq5E6Dw8/sS9hdmauu9XtssZMMCHtZxzq02O6T14ov5+APlgSl8vN1tLJxs4pPDZGn8p7/wDbof8AtSYRknj+bP7Or074P5y3oK/dGvNJezLB/Z/m5sW8NKPkXJ+inniAIAgCAIAgCAIAgCAaP0v/AKC/3j/TTyvS/wCwvNfc3u/tHIT5w7BAEAQBALmnfI+InLaRoySWUJEAQBALemfIx5f6nNaxo6kolmQEAQCGzVKtiVEkNYGK8jg7MEjPTODnHkD5GaxspShKa2Klfj9v6zIqq0MKNVuttrxjh7Oeeu9d3TwxJnZaNnCdfarwdAnVtGWi1a21i1CSrZ2nGMgEjcPMHGQfEEGRbWUrKbhPavynnn4hNNVRPMiRAEAsaO3DY8D/ALlLSNUDYzmAgCAIAgGs7e7RbTol20GpXAuPPclTZXij4KxUt/x3HwnZc7vG8SdnWkmuz4tY0+Kql40KTk44kHpdaV0u5SQeNpRlTg4bVUAjI8CCR+s09GRUrxSS/jP/AISItX2fivqWe3+0jRVlAGtdhVSh+/a/JQcfdHNifBVJmVyu6t7SknSKVZPKK2/HcvFomctFGwTOBnGcDOOmfHHwnK6Vw2F0eyAIAgCAIBdofI+In6N6Dv8A0q7JSfajg/s/zemefbQ0ZeBJPZMRAEAQBAEAQBAEAQDR+l/9Bf7x/pp5Xpf9hea+5vd/aOQnzh2CAUr9Sxfh17WOMnvDu7WG4N+YOB+v5zeFmtHSngvrhhT7lW8aIl0eqFi55A55qCCy8yMNjx5fl+fWUtbNwdOOfl4CLqWJmWM6Xwcyk46SBenKWK+sv2r94ZB74G5UPgWHXHxxjlzImllDSefhsb8vyuVSrdDVr2vkg81DhFDFW4QKmw2bGIw+RtC4zuyOuDOx3SiptpXCqrupVbVvrXZj4FNM3FNm4bsMufBxg488dR+R5/AThlHRdK18vz+jROpNW+DmZyjVUJL04yRAMbFJBAOCQcHGcHwOD1lotJptVQOa7b1Fy1bL6ybAymi/TDKNeP6YasndWWPIgkqQSNwzPXulnZStNKyl2aPSjLB6O+j2Om1YKVadkxm3Sj+DWZF2murVLrLUqSu3ZxjRY721UoMWFBtXcduckHI6gNiaXeV1lOELOTco10dJJKUnsri6Y024PfQiWnRt7zb6Ky6woUQUULjAcA3WKOgCjlUuMdctjwWcFrGxs9JSenN5eyn57ZP5LxZoqvZgjazhLiAIAgG00tu5fiORnNONGCWUAgCAV+0KXesrVYan5EOFV8EEHBVuoPQ9Dg9R1mtjOEJpzjpLKtOK35fQiSbWBpn7aNQNXaFa1qwK8dMto3B5YcnnTkeDcuf2jO9XNWj07nKrWOi8Jry73nHHwRnp0wn/AEaDU6thRZ2ai3ahqLtOyPSpsHq6XU3qtj9BYqKVwTlsKfGenZ2UXaxvkmoKcZ1UnTtuMoui20bda7Fitxk3hobaNfI2FHbdFmos1t78NNOfV6arARdxHUNY/B+3vYEIq4zhWPRpyzuVtZ2MbvZLSc+1KS9midEtLZRbW60rTIsppvSe7A2lNur1DKwB0tAIOHCtqrQDnBU5WlT8ctz+7OSUbrd4tP8AyT8MIL47ZP5LzLpyl4LibyeaaiAIAgCASUvgz0/RN+6JeVN+y8H5Z/DaZ2sNONC7P0w80QBAEAQBAEAQBAEA0fpf/QX+8f6aeV6X/YXmvub3f2jkJ84dggFbU6XeQ25gRgDBIwMgt08wAP0E0haaKpT83fIq1UloqCKFGcDpnngeWZWcnJ1ZKVCSVJJNOmT8BM7SVEC7OYsUe0qcjI5cjlzY6oijnkqpG4/46dRynRYTo6P5UTb+LWH5gUkjVmy1q66WCIq8I8TLbtpLcPcgxsyUXOGON3+OzRs4zlaKrb0sMKbq0eNdrpVY0KY0obrRVFV5gg+ILtYP/qzc8foJ59rJSeDqvJLgv7NEi3SmTMJy0UWLs5CRAINdp0sQq5YKO8SrvWRjnnehBA/Wa2NpOznWCx8UnwdSJJNYnJ6sJ3dRpVudKG4zXX6i3gMiBty1CwkWHBOGwFB+94T3LNzxsbw0pTWioxhHSTexvRSoq7Vt8DB02x3eOBse0PSNWraupLRa+2sC6t6663u7qG52GAMkcgST0HWclh6OlG0U7RrRVX2Wm2o4vRSx+dKby0rRNUW0raDQ0Lw9PeNVTZgIu7U6jhWEDH1NgYA9Ps4Vv+M2tre2lpWtk4yjtfYjVf7k1X44rxIjGOx1T82dUi4AAzyGOeSeXmT1niN1dTc9kAQD0CAbWivaoH/mZyylV1BnKgQBAKHaK6kkertplGOfGSxjn4FGXAnTYO7JPXKTf+lpfVMpLS3FG9dcFYvb2aEAO4vVdt2+O7NmMTpg7k5JQjaV3UlGv/Eq9Pe0Qf8Ap21R7OpFXD5buJw8beLuJcjHgeo/4lfCaem1aK+z1ld1K92mH9+NRYU0MCj21YPpijgNpFv9WsVjqF3Zy9ZrRdpU78CwgZ+zn4TpusX1bPWqThpprRw3OrdU1TZ8Sk/3FTbQ3HD7Q952f/8Ald/3JwaVw7s//qP/AFL/AOTNG00Ys2LxTWX57jUGVOpxgMSRyx4zjtdXpvV10fHF8KGirTEmmZIgCAIBLp0yfgJ7noG4dJvGnL2YYvz3L7/Axt56MaZlyfoZ54gCAIAgCAIAgCAIBo/S/wDoL/eP9NPK9L/sLzX3N7v7RyE+cOwQBAEAQC7SmBick5aTJJJUk8IzyMEGPDGScDJAB+IGcA/5P+ZOk6UFDOQSXKEwPiZy2kqskkmYEAMARg4IPgeklNp1QKHaWia1qkOOCG32DPNimDWmPw7u8ef3AOYJnTd7aNkpS/m1ReFdr86YLzruKyjWi3EXqQss1iWKTXaK18RkbCDtPmPPwM017s7OxlB9qNXx3/mJGjVtMtdnV2CpFuKu68iw+9tOFsIxyYgAkeBJmFvKDtHKywT3ZV2ry3LNFop0xLUwJEAQC3oasnd5dPzmVrKioC9MAIAgCAQa+2xa2apBY/LahYICScc2OcAdTyJ5dDNbGMJTStJaKzpXgRJtLA0x7F3fX9oWrbs7/CHd0dQXnu2H+oRjO589OQWd/TNH/Fc46NcK7Zyr47vKNPFsz0N8/wCjn9foDZQ/aRN1Nl92mVBVZZUV0z3VUqLFQgMzIzNkgkbgB9menY26hbRuapKMIzrVKXbUZSdK1ok0lhg6Ve0yaqtPOnyNlR2RTRe+isrV9Nqzxazbl2F6AcStrGyxYqA6knPdfnyE5J3u2t7FXmEqWlng6Ydl7GksKV7MlSmzNl1FRei9jNjTodTpmUUvx6MgGrUMeNWvnXfz3gfhbn/y8Jyyt7teIt2sdCecV2X5x3Pxjh/pLaMo7MUb2eaaiAIAgCSk26IF6pMDE/TfRdyV0u8bPftfn/Ww821npyqZz0TMQBAEAQBAEAQBAEA0fpf/AEF/vH+mnlel/wBhea+5vd/aOQnzh2CAIAgE2mTJz5f7mVrKioSi3OckQBAEAl06ZPwEztJUQRbnKSIAgCAIAgCAIAgGSrkgCG6A2taYAAnI3V1BlIAgCAIAgGt7d7NOpRKSwWsupuHPNla97hA+AZgobzXcPGddzvKu8naUrKj0fBvCvwVaeNGUnHSwIfSyhn0u1FZjxtKcKCThdTSzHA8AASfIAzT0bOMLxWTotGe3xhJfUi0XZw8PqWe3OzfWKWr3bHBD12DrXah3I4/I9R4jI8ZjdLxqLVTpVbGs4vavzY8S046SLtWdo3Y3YGdvTPjj4ZmEqVejsLIylQIAgCAT6ZMnPlPpP05cddba+S7MNn+7+tvyOe8TotFby1PuzhEAQBAEAQBAEAQBAEAg1mlSxcWAFR3uZIAxnnkTK1sYWsdGaqiYyccUVB2Hp/dj9zfOc/V127n1L66eZ79Baf3Y/wAt846uu3c+o108x9Baf3Y/y3zjq67dz6jXTzH0Fp/dj/LfOOrrt3PqNdPMwGg0qtw/qw3Lu7+9l87eWc89rY89p8pV+jLq8XD6jXTzJvoin8A/y3zkdV3TufUnXTzMKOztO6q6BGVgCrKxKsD0KkHBEdVXTufUa6eZn9EU/gH+W+cdV3TufUa6eZivZmnOMKpznGGPPHXHPniOqrp3PqNdPMyOioTAIVc5wCxBOBk4yeeBzlX6Jub22fF8xrp5iqihjhdjHaHwrZOxvsvyP2Tg4PQ4jqe5e74vmNfaZmXqlO7Zhd2N23cd20HGcZzjJHP4x1Pcvd8XzGvtMxdpaUUu4VVAyWZsKB5kk8o6nuXu+L5jX2mZn6hX+Ef5MdT3L3fF8xr7TMfR9f4f5MdT3L3fF8xr7TMfR9f4f5MdT3L3fF8xr7TMfR9f4f5MdT3L3fF8xr7TMfR9f4f5MdT3L3fF8xr7TMfR9f4f5MdT3L3fF8xr7TM9TRVg5C/7kP0Ncnts+L5jX2mZLwV8pXqS4e74vmNdPMcFfKOpLh7vi+Y108xwV8o6kuHu+L5jXTzHBXyjqS4e74vmNdPMcFfKOpLh7vi+Y108xwV8o6kuHu+L5jXTzHBXyjqS4e74vmNdPMcFfKOpLh7vi+Y108xwV8o6kuHu+L5jXTzHBXyjqS4e74vmNdPMcFfKOpLh7vi+Y108xwV8o6kuHu+L5jXTzHBXyjqS4e74vmNdPMcFfKOpLh7vi+Y108zJVxyE7rC72dhDV2SojOUnJ1Z7NyBAEAQBAEAQBAEAQBANZ6UVF9DrEUFmbT3qFAyWLVuAoHiSeWIQOZu7atGn0nBTWKEqtpsHq9wbjLphwu6VyV39Gxtz4ySCJm172V/WaxVZ6UYKigBG0LWWNkqSDxlUZ8CcciYJMOzu0O0Gu0Yta5N1GlYhqrNrsyN6yLNlZVHzj7TJt2rjqYINp6E2assBqW1DBtJp7DxlC7b2e9bFGFGDtWvK/HPjIZJQqU7hayuzr2vYbtis7KgWyqkkKCdvCNPPybMkFWq3tEBHNmtJ/wDbsUKLtydaarFICZxweZGenegg6X0XyK9YteNi6rUCnxHXLAZPQWmwYyOmOUgkn9HH1pZ/XBUBhduxFTnk7s4tsz4eX6wDh+ztDraU09laMXTTdqcJDUV4djWo1auxOGLkZAIHTxkkF/TPqLOA9vGtBfUohNV4dOLplCpYXrQ4L7u9tAGcZ5QCvoDqkprapdSq+qdmo5FOLq1S016pKgV3llRSdvP7WQOYgGGi1WreyjUr6w6hb6rrVQHULSuuKhUXbjeAqgjG4KHIGQIBLqr9fbV2irm3ctd+2nguwLrb9Twy9fDZTXyKhmJ5HkQYB0PoxS1et7RV/WMvali71PCZDTSu5X27SQwZcZyAvTxkMk6iAIAgCAIAgCAIAgCAIAgCAIAgCAIAgCAIAgCAIAgCAIAgCAIAgCAIAgCAIAgCAQ1aVFd7FUBrNu8j72wYUkdM45Z8gPIQCaAQ6PSpUi11qFRRgAf56nmTnnnxzAJoAgCAQa3R13Ia7UR0OCVcArlSCDg+IIBB+EAy0mlSpFrrVUReQVAAoHwAgEsAQBA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5298" name="AutoShape 2" descr="data:image/jpeg;base64,/9j/4AAQSkZJRgABAQAAAQABAAD/2wCEAAkGBxQREhUUEBMWFRUVFBUaFRIUGBcXGBgYGBUWFxUYGBQYHSgiGholGxUXITMhJSkrLi4uFx8zODMsNygtLisBCgoKDg0OGhAQGzEkHiQtLjQsNTQtLTctKywsLiwsLiw3MiwvLDcwLC8sLCw3LSwsLC8sLywsLCw3LSwsLCw3LP/AABEIAMIBBAMBIgACEQEDEQH/xAAcAAABBQEBAQAAAAAAAAAAAAAAAQMEBQYCBwj/xABMEAACAQIDAwYICggEBQUAAAABAgMAEQQSIQUxUQYTIkGR0gcWMlJTYXGUFEJDVYGTobHR0xUjM0RicnOSJLKzwVTCw/DxFyU0o+H/xAAaAQEAAwEBAQAAAAAAAAAAAAAAAwQFAgEG/8QANREAAgIBAgMFBQYHAQAAAAAAAAECAwQRMQUhoRJRUpHREzJBcYEUIkKx4fAVM0NTYZLBI//aAAwDAQACEQMRAD8A9F27s3B4OFpp5cYEUgWXHY9mZmIVVVRPqxJAtTUGzYDKI5V2hCTE0uaTH4vJlUoGBdMSQGBcXH21YcuuT7Y/Dc3E6pLHLHLEXvkzxtcB7a5TqLjde9ja1ROVeyMVj8K0WWKI3ibm2dnEjJKjlGcKLRkKRfKScwNhlswEPb0GFw0UcyPipkeeKIlNpY3QyOEBvzxBsSLirU8n8Jn5vn8Tntfm/wBI43Nbjl5+9Z/anI7FSvipVMYOIxeClWFnYKi4ULmZmCEc45W1gLWC60viTiMzoXQh9rDGjEknOsdl/VhbftBlKXvlytfTyaAvMPsTByG0eJxDk30XaONY9G2bQYjquO2qSZ8OsyQGHafOSjEGNfh2JGcQNZiL4vTNoVva4I3VacjuSvwZ55cRFDzrYrEywyxksyxzsCVJKLY6W66e2tsaeTaeExSCPmoI50fM7BzzoUXVQhBtl6yL3oAh2LhGygzYpXZA/NNtDGhwpF9U+EXFuv2UibKwJ3Yqc9EtptLGHoqbM3/yNwI1PVVZgOSEqYqZpkSeNsecXDOZ5o3jYoq5DEq2bKFyi7ZSp14VC2RyGnifAs8eGPwbEY2SWzE5lxGfmwLxalc4328gW9QGgfZOBWxbFTjMuZb7SxguvnD/ABGq6HXdpTkuwsIoUtiMQoe2UnaONAa+7KTiNforBYHYcuBl2Php0hleFNpBgHPN2mIaIFmTS5YqARrlNuFTtm+DrEQCASGPFR/AZcNPhzNLCq85iDPeN1UkpuQ7jZQfUANb+hcHmyfCcRnBClP0jjM2Y3sMvwi9zY6eqmcXs/AxRyyPicRkhUtKV2hjmKgXvdVnJvoRbeTpUbB8jv8AGTTTQwOhiwgw+ZmkZJcMrgM2db72GuYno61SbM5D4y5MwgTNszEYQiNyVVnkzxssYiULH6hcjrJNAaPBYHASorx4rEFXj5xb7RxoOS18xUz3Fuu+7rpw7KwItfFT6rmH/uWM1XdmH+I8n11VJybxY+AuI4M0GDmw0qGVgOmkaq4YRHMLxm620zddM7L5Cy3wK4yPDyRYfBSYeZc7NmLMhVlDRi46HEWzerUDQ+L+Fz83z+Jz2vzf6Qxua3HLz97U/wCKkHpMZ7/jvz6z+xeR8sOJkMyJMnw6TFQ4jn5kePOoXIYFWzMAMmrZSp9VjoMO+0Mqc4mEDc1NzgV5SOdv+oCErfIR5Vxfhu1APFSD0mM9/wAd+fR4qQekxnv+O/Pq0wBk5pOfCCXIvOCO5TPYZshbXLe9r1IoCj8VIPSYz3/Hfn0eKkHpMZ7/AI78+ryigKPxUg9JjPf8d+fR4qQekxnv+O/Pq8ooCj8VIPSYz3/Hfn0eKkHpMZ7/AI78+ryigKPxUg9JjPf8d+fR4qQekxnv+O/Pq8ooCj8VIPSYz3/Hfn0eKkHpMZ7/AI78+ryigKPxUg9JjPf8d+fR4qQekxnv+O/Pq8ooCj8VIPSYz3/Hfn0eKkHpMZ7/AI78+ryigKPxUg9JjPf8d+fSVe0UAUUUUAUUUUAUVU7QwuJMpaGUIuRBlNiCwkBNwVNgULDSxJtwqMMNjSy/rcqZelrGz3zAgg8yBuuN3WOvWgL+is2mCx+a5mXXIGGhBszk5VyWUEMB1toNTaunw2PK2EyhvOOQj+3m/Kvre9raWJ1oDRUVU4PDTrKrSzZkyOMnRHSPNkWAQXAyvbW+vX1SNqYeRzEY5Obyykub71MUqBbbm6bobHhfeBQE6is1BgscLXlBCxhQAwuTpc5mjIJ6IN2BOrDrvXIh2iztaVVUaXKp0jmfVRluq5cgscxvbXfQGnoqPgo3VbSNnOZrNpcrmOW+UAXtYbqkUAUUUUAUUUUAUUUUAUUUUAUUUUAUUUUAUUUUAUUUUAUUUUAUUUUAUUUUAU3PMEUsxsqgknU2A1JsKcpvEKCjBhcFSCOItqKAiR7ZgYkc6otfyrruZ0Ni1r6o32HcQT3HtSFiQkqMQCSqsGNhe5yjU7j2Vk0fD5EGIw7JziRMqK5uxbmoglg5zHKq7tSA5sCTefHtiBWV1iY5nsJFdWQs7Sk5WzWOsjn6SOrQC3/T2HuBzqglmUE3AzKoYjMRYdE3362Ntxp/D7ThkOVJFLXtlvrfKG3HXcb1lk2hg1jLLFpkAIEmtgZIb2zeT+udec3Em17gVKwjw8+GSAqyxSMju3VGBGoC3O8ZtOrf16AX+M8uH+of9GWl2j5A/qQ/6qVxO12gPFyf/pkrvaPkD+pD/qpQEqiiigCiiigCiiigCiiigCiiigCiiigCiiigCiiigCiiigCiiigCiiigCiiigCio20pmSMsguRl6i1gWAZso1bKCWsN9qpzt2UOI1h5wlHbnLPEpykWGUoxF1NwbkGx+gDQ0VmZuUU6liMKzKAbKMwa99MzsoANuoZtSNTUvF7RnR5CIwY0cBei12HMq5OYE6ZiRcKRpxoC7orPJt6YqX+CGwVjbO2a4jLWsY7eUMt7+v1VdYGcyRq7LkLKCUJvb1X6/bQD9M439m/8AI33GnqZxv7N/5G+40BGk34f+f/oyU7tHyB/Uh/1UpqTfh/5/+jJTu0fIH9SH/VSgJVFFFAFFFFAFFN4mYIjOb2VSxtvsBc27Kz2NKPiHCyoHzKl2Rw6NzdxGkgsAGDjUG/SYC5IygaWiszhgFlV5MZGVUg5DIT5UXRXpP1AOQ29gxvuuY0WzIsw/xib7KFcqczDLFZg9780sa6b8rH41qA19FZSHIkqP8OUgyZmRZLh8+WNRkuRbMpGlhdieqtXQBRRRQFdtXaghAICtqwN2C2yxtIdbHWy7jbfvqMOUkRuAGzZsoBA1IsTYgncDfWpuHiVjJmUNaW4uAbHm0sRfrp4YNA2YIoOuoFvKIJJHWdN9AVScpoyygI5utyRl0FypNib2DAjcN2gIq1wOJ52NJACudFbKbXGYA2NiRfXqpIsDGrMyoAzWzHja9hruGp3U+qgCwFgNwFALRRRQBRRRQBRRRQBRRRQBRRWe5S8s8JgCFnk/WEXESDM9uJA0Ue0ivG0ubOoQlN6RWrLtpSJFXqKOb/ylAP8AMaerzQ+FvCGVWEGJsEkHkxdbRkfKfwmpa+FrCn5DE/2xfmVG7618Sx9hyPAz0CisGvhUwp+QxH9sf5lOL4TsMfkcR/bH+ZXLyqV+JHn2O/ws3FM439m/8jfcayK+EjDn5HEf2x9+kxHhBgZGAhn1VvipwP8AHXP2yjxI8+y3eFmmk34f+f8A6MlO7R8gf1If9VKyJ5cQnmP1M3RbgnonHn+upGM5aRMotFN+0iO5OqVD59cvOx1+NHP2e3wmworNrywjPyM3Ynfpwcq0PyM3Yner2Odjy2mjx0zXwNBRVEOUyeil7E71djlEvopexe9UqvrezOOxLuJ+1/2Ev9KT/Ka5m2VE9yV1LhywJBzhQoYEHqCjsqq2nt5TDKOal1jfqXzT/FUz9OD0UvYvertTi/ieaM6Xk/AFyZSVC5QpZiALWNrnQneT1nWlj2FCpuoYaKNHYAhRbKQDqp6x12Fc/pseil7F71L+mh6KXsXvV7qeCwbBgRQqpYKVIszaFSSp39WY1Z1V/pkeil7F71H6ZHopexe9XoLSiqv9Mj0UvYveo/TI9FL2L3qAlYLypf6v/IlSqosHtgAy/qpP2nBfMT+KpP6aHopexe9QFpRVUdtj0UvYverk7eHopexe9Q81LeiqY8oV9FL2L3q4blKg+Sl7E71e6M87SLyis83KyMfIzdid6mn5aRD5GbsTv172Jdxy7oLdmmorJjl9hwenHMo84qpA+hWJ+ytJgcbHOgkhcOh3Mv2j1H1UcJR3QhbCfKL1JFFFFckg3O+VWa17KTbjYXr5YkxbzyPNKczyMWYnif8AbqA4CvquvFOWPgxxEczy4BRLE7FuaBAeO+pADEBlvutr1W0vVbJhKUeRscHyKqrH7TlrsefDFqJljsblSb204/8AKat4hUtOSO0B+5y9i/jUmPktj/8Ag5exfxrLsose0WfQLLpWutifPltyXduR4lqbEtOR8m8cP3SXsH41Kj2BjR+6S9g/GqU8a7wsjll0eJeaEhUV1tHErDBJI4JCoSQoueGg+mpMexcYP3WXsH41Jj2Ti+vCydg/GqrxLtU3Bsr2ZNTT0kiiTlND/guhJ/iCcnR3aFOlr5zDdfTXhVzym2xHgoBLKrMvOxiyAE+Vm6yABZD9Nqmx7NxQt/hpNN2g0qWmDxPXhpPpAqKeLZ24v2UtFvvz5693Ipytjo121+/qTsNYgEDeAdRx9VTokHCq6OLED93k7Kkx8+PkJOyvMfDvW8H5Mhstg/iWcaDhUlEHCqtJJ/QP2U8s83oX7K2qabFumU5zj3jHLTa0eCwU08qsyhctkAJvIQi7yABdhc/+Kudl4pMRDHMikLKiuoYWYBgGAYdR1qF8IlOhgcjgVp1cZL6F+ytOuL02K8mi0EY4V2IxwqrGNl9C/ZSjHS+hfsqzFEbLQRjhS82OFVfw+X0L9lL8Pl9C/ZUhyWfNjhRzY4VWfD5fQv2UfD5fQv2UBVcjeU0OPfFrCki8xiCrc4mUE2y9E3PXGdDqNLgXrSmMcKrRjZBuhYX1PR66DjpfQv2UPCe0Y4U08Y4VDONl9C/ZTbYuX0L9ldI4aJMiDhUSVBwrh8RN6F+yo8kk5+QfsqSLRBOLOJ0HCqzEoOFS5RiD8hJ2VBnw+JO7DydlWITj3lK2qb2RUY6MEHSpfgyxTJi5YQeg8RcjqDKygH6Q1voHCmcRsnGObLhn145VH0kmtbyK5L/Aw0kpDTSABsu5FGuUHr11J9Q4V1dbD2ehFiY9quUtNEjUUUUVnm6cyNYEnqBNN4WfOCd1jbf6hv00PqpcULo1vNO7Xq4VH2THlUi1uluswG5fP1P00B3DiSXKkadLXq0Nh7Tx/wCxRicUVawAOi9eurWJ9n41HwkREzG1r5tbNxFt/R7Pp66XHoS62Fx0epjqGO7Lpex+Np9tAS8VKUW4F9dfZ6vXuH00qSEpmNr2vvFu2mdpKSmgv0hpqR9OXXs67dV66w4PNAWN8u633A/7/TQCYLEl73FrWH46HW1xv/CkXFnnMlhvOv0ffcHd/sab2TGVDXFt3U4G7Xy9b/Z9tcRxHny2XrPSs17ZePk29mu710A/jcUUIst7gn2WtqT1D107i5si5uBX7WAP31D2tESVst7A9THrXdl6/U2lSdoA5DbfdePnC/k69lAOYaUstyLG509hI7dKawWJL3uLZbA6jytQwsCdBbf10uz1tGBa2/SxHWeOtvbrUfZCEZri2i9TDXpX8rr9mlAOnGHnebt17+q2W++++5GnClx+LMdrC979ugHXoNd/sHXTBjPwi+XS++zeZx8m1/ppdsRFstlvbN1MeFvJ1v7dPsoCZPLlQsBc20HE9Q7aMLKXW5FjrccLGm8cpMZAF9Bp9I3217NeGtJs1LIARbU6a8f4te2gDCYouSCLDXKbjUXI3fQO2lkxJEgS2hG+4HHcOvdUfZqEMxItcDWzDcdL5tL283Tf6qJ0PPA206Otm3a7iOjb2677dVASMfiTGoIFyTu++nWlsmb+G/VwvUXasZYLYXseDEbjbyNadlU8yRY3ybra+TwH+1ALgcQZFuRY7iL3/wC99cYbFFnKkWAzWPGzW04i1teo0my48qEWt0jYWYDcN2bXt+6mcDERK5K2vn1s3n6Xvp/bv66AfnxRWQKALHLck20LFfvt213jZyi5gAddb9V9B9th9N6jY1CZV0JAKa2Y26Rva2m7ju6qd2mpKiwv0hpZiNx35dd9t1APmQhM2l8t7X03X38PXTeBxBkBJFrEjrB04g7jQqnmbWN+b3W1vl4Hr9VNbKjKqQRbpbrMBuHn60B1Diy0hSwsL/eRpx3dtx1GjGYpkZQouOs66DXefi9Wp9fCmcNERMxy2vm1s1zqLXJ6NvZrx66NoxEupC3tbWzH43Vl0v8AzabvXQErGzFFutr3AF/XuruCQsgNtddPWPu9nVTW0QSmgvqOO7rvl1t7PuvS4RSIwLEG2633A/768aATAYhnBLAaG2n2gi5t/wDtcLjDz2Swtx+i+h3H2VzslCAbi27qYDdr5et/s3euuEjPPk5dL77N5nHybezX7aAsqKKKAKKKKAKKKKAKKKKAKKKKAKKKKAKKKKAKKKKAKKKKAKKKKAKKKKAKKKKAKKKKAKKKKAKKKKArpcNPdisu8mykCw1Fhex6qX4LN6frHxV4G43casKKAgNhZdLTfFUHojUi9yOF7/ZSw4WUEEzXGmmUbh1X9nXU6igCiiigCuJpMqljchQSQASdBfQDUn1Cmce0oUcwqM2dLiRioyZhnIIB1C3sONVmNjxUqPG8UGV1xKk84xNt2HNinWD0uHVegLbB4gSojqGAdQwDqVYAgEBkbVTruNcpjAZWis+ZEVixVghDFgAHtYnom4G7SsRsfkhionwjmRbwx4aOdWbnI2WGNgWjugeOTO3UbMPKHUe+VnJLEYmTGtCIrYjD4ZIyzspDxSs7M2VDa6tYEXPRoDdsdOPq/wDNQdi7WjxcQlhvlLOvSBU5kdkcEHgykVkJuSWJEjmMRcycfHiBhTIwR4xAI3VhkIB5wc5axBNr2NQcLyGxSpDG5jaNfhivDHM0YXn8Rz0csb80emo6O4EbweqgPTKK8wwewJZ8fO0X6rmdpQymc5gxiXCqsqILWcO+h1toxOoAKvyDxRwMsJZGxDJGnPtO+WTJiOd5xlEd1kKlhmuzdK17a0B6axsN1/UOvtqDsTa8eLhWaAkoxcDMCpujsjAg/wASmse/JLErIxQRGH9IDEDCmRlR4jCIyrAIQGEg5zLYgn11AwHITFpHBHIY2jSPFI8KTNGEaXFGeOaN+aJzgWS9lItcHUigPTqZwmLSVc0Tq6hmUspBGZSVYXHWCCCPVWGfkdOMQZlEV/0kmIDc4wbmBCI5U0TymIuV3G+pqZszkvPFgMXhUaOGSWTFGKeIndLI7RlrKCpAYLpe1tKA1G09ox4eMyStZQVXiSzsERQOJZgPppqDbETCO5KPMrtHDKDHKwQXcCJ7NcXF/aKxm0eReIlSYAQhXlwDx4csSifByDOwOTRpLZdBqFBJ1IF7t7YLyYzBYiKOJlwwmV1c5SFkRQhQhT5JXdpvoC42LtWPFwJPCSY5ASpYFTYEjVTqNQamO4AJJAABJJ0AA3knhXmOA5BYyOEIkkcLnZ8+HeSOR9ZXn5yJvIBKhbrfeM5sK0uE5Ms2BxOHk/VNikcMFk51UZ4gjFBkQKtxfKBrv3k0Bc4HbkExQRMTziF4yUkVXRSAWR2UBhqDcHUMCNCDXe09rx4doVlveeURRkC4zkFgDw0Vjf1Vn8ZsbFy7NGFHNwzJBGnOq5ysUyAhCFzIjqpBNrgNax31Dm5J4kzJIpjWNdpRYlYMxAiiTDmJwlltnZmL5dB67mgN3UfH4xII3llJCIpZ2AZrKNSbKCbAa7qwOH5FYsQmNpEZ/gWLhdy7n4RLLIWhlkJUkZRrfUgsQLgXN9DyaMWzpsPEqiafDlZLu5QzGBYS2YgkL0QdF+i5oC12Xt/D4lssMl25tZMrK6MY38iQK4BZD5w0qzrzXD8icbHDNEksYabAwwicu5lheJcpiRsmuHaxPUwLnQ1P8UJGbDM0UahMTJLPEZS62fDmIrGBEoCliDlsBpfebUBsNrbRTDQyTS3yRKWcqLkKouxt12GtP4eYOquu5lDD2EXH315i3ITGnDpE7QyW2diMMEeRykUryFo50JjN+gQh0BGUWNr1c7O5KzriecnyyJ+pZCJWBjyYfmZIcvN9OMnMbXAOYki41A2GNxixBSwc5nRBkRnsXNgSFBsvFjoKk15vs7kDLFg8MuWL4VHiMO80nOyFWjhxDygKSvlFXK+SOBNgKIeSE8DrPZbR4jaMsgheTnWgnjfmo4wqXLKxByjQFRa5oD0cmwv92v2CoWyNrxYpC+HYsoZlJKOnSU2YWdQdDcH1g1jfBng3hLCWBg7YXDZps+aMlEyZNY1KykjM46R1FzupMDyMnCYVZVhbmcfiZ5BnYhopudsgumpvItwdOhQG22rtBMNDJNJfJEjO+UXIVRdjbrsATT2ExCyIjp5LqrLfQ2YAjT2GvNG5C404ZIXMMgGCxmHEbyuUieWQtDMhMZuVQhNwIA0NqssByRxC4hZJyJEVcIUCzMvNNBAYpI7c2c8Tks1rqDmOYaA0BvqKxew9hYvB8+YY8O+Yq2HV5HHNB3DTwZghJjBLMrbybAgAC20oAooooBrFSZUZhvVWIv6gTXi8PhgxjfIYfsk79ey7R/ZSf03/AMpr5YwT6bj2VVyrJQS7JtcHxar3L2i100/6enReFXGH5HD9knfqVH4SsWfkYOyTvV5lBAN/S09QN+rtFTsLgxa/SvcfFH8WluBJ1HsrMsyrV+Loar4fj/2+p6TD4QcW3yUHY/eqUnLbFH5KHsfvV53hdngWI5zQr8XXojqF7D1cKsYdnr0SQ50AyhQB0Wvqt7a9fGqVmfetrOhC8Gn+31NwnLLEn4kPY/Vv+NTq8rcSTbJDe17Wa9vZmrGrgVCooD6FmuEBN2vfXqbrBqZhNis7DKsrsAmoRdAFsLEnotbr43qBcQypPsxm2/hyK1mLTFauPU1q8pcUfk4ux+9TnjDid5SIeuzd6oUHJBAgikMxK5gGRAEBZlN7k3I0tfQkM1OJyPhuFXnxrYs6qwNmZg1z8bWwbqAq8qOKta9vTyM6c8bXRIsF21iT8SLsbvV3HtnEMSAIiRvAzXG/eM2m49lVeC5N82jqnOnMls0idQubAEm5a+o0ueFc4XYhSNlyTG6xDpIrA825IGW/Svm1HAVnX28Vq17Tl/rqvny1OGqnsXDbWxANssVzews19LX0zesdtcNtnEj4kfY3eqjfZAuzWluNMrRqQczZiWT45FrX0sAvCuU2eqXYCbVXQ9HpnOzNmzX6s1r+ocKo/wAXy1/VevyK9qS2LhtvYkfEi7H71MScp8QCAVhudwOa5tvsM2tZ/wDRmTIU5zS/xLsOkrW1bRNPJ9ZqJJsoLqOdY5Tl6IFiQVBa3XuNxwFWI8UyX/V6GXdbOOzNM/KrFD5OLsfvUw/LPEg2yQ34dO/ZmrP4vCAlP23RRRoPKtuzevVv7jUbDYUQmwEjaEXtpqVPH1ffU0eJ5LWvtOhjZGdfFPSfQ0b8t8UPkoex+9TD8v8AFj5KHsfvVSyz62ytv3207eFQZJ7/ABWHtFXMbOyJe9IzocVzHvL8jQP4RsWPkoOx+9TD+E3Fj5GDsk79ZmSa9+i30ioMsu/ot2V9DjSc/eLtfEcp7y/I1r+FXGD5GDsk79R38LmMHyGH7JO/Wawmy58R+ww8r62uqG30tuH0mrnB+DjGSAGVeZFyLEZ30trlQ2tr53VW7TXjL+ZoaVN2VPbUdfwyYwfIYfsk79MP4a8aP3fDdknfq+i8E8AVedlxTEg35qONLakahs1u2qflL4I2Vc2BeWQ5QeamRQT6hItgG9RFvXWljS4RKSjP/uhfir0uYwvhsxp/d8P2Sd+nV8M2MP7vh+yTv15tjcDLh5GinjeORd6sLH2+sesaGljb1GtuXCMDTWMVp9S1Tz3PTV8MOMPyGH7JO/Tq+F3Gegw/ZJ3682if1GpMb+o9lU58Lw1tH8zTqpre6PQx4WcZ6DD9knerRcguXmIx+KMM0cSKIne6Z73VkAHSY6dI15CknqPZW18DzX2i2hH+Gk3/AM8VZedhUV1OUFzJ78aqNTklzPbaKKK+cMcZxcZaN1G8qwHtIIr58m5DY+DysMzAfGitID7ApJ+yvodzofZVOuOFQXVRsXM0eH5lmM24JPXc8H+DPH+0R0/nVl/zCpuGYV7cMZ665zId6Kfao/Cs2zh6e0uhr/xlvevr+h5PhjV3gcDJJbJGzesA27d1egxug3Ko9gAp8Yiqr4RBv70+hFZxaT92HX9DObM5LubGY5R5q6t27h9tarDQLGuVFCgdQ/3PWaZE9dCatHGx6Mb+Wuff8TJyLrbn99/T4Em9LeowlroSVa9sir2GP3ovTQelDV57eJ52Tt1B3gH21AxezgRdNDw6j+FTM1IXqplUY2VHS2Kf+fivqctGWmFt9Q5avNo4JmclRofWPppmPY1/La3qXU9pr4tcMyPauEYvRPfZfMy76pSeiRRxYdpGCoLk/wDdz6q6TARZnEsxj5sm5KGxAcRkgk7sxAuQN961mFgSIWQW4nrPtNUOLnzykHBo4VzqwPSPOxlWzFLdbPrpdRr119LhcIphH/2+9L5vRfkQ18Opa1u5v5vQgy7KwgIDYl1JIADRsDckgAgjQ3G71jiKZbYuCyZ3xMuTrfm2AuTYDMVIzajo77a7tanrjrKL4NAilOkQ41bMS2Ux3IU6G+pJ9l29mY1JSubBKiMI+mbkWcZ9OhcnPl1033NrWrUhh40fdj1fqSR4dhLaC836jI2Ns1D0zM4sxzESBbKyrfoqNCXFiNDY1cmLZ2EfKY40cbiyMx0AY2Yg3NmXcfjDjUHG40ZmU4NWCsVByt0luugITS46XDo+w0k20WZ1EuDVszgFhcgAsY2Jug+LGrcLBeAq5CMVsi1XTRD3YpfQvJOUuHTexAFwSUcBSGVchuNHu69HfrfdT7bchCq5foszANlaxK3za23Cx13aVltoY+zSWwIYgnp+d01N9FvckK199x/DTcu2C11OCvGhkyqVNrizKbFes30sRcXvuqVR1LPaRqvGGC+XMwO43jkGU3A6RK2Xyhv4g7jSpt2BkV1e6NmIYKx0QgOzWHRUEi5NgL1mBjiIC6YVEbMLIQWJuqsWIC38u39tzbqak2nrzXwNDzfOFb5sl1N9Dk1DWBHrA4aSKpnvaLHlRBgMehTFqbqCRLkZZItbE3y3TW2jCxuN9eV7Q8HGIVnODIxKKbHQxSL12aOS1z7CfYK9D2hjAt1jwqNlAsWVjoxUsdFsdWOl73S5HXT8O2pEkKrhQCwBeQEhSc5G/Je1iT7W9d60sPPysRdmD1j3Pb9PodRej1R5THyKx/8AwkvYPxqbh+Qe0D+7MP5njH3tevX9nbWMkas65GN7qb6WJHWBwvUr4aONW58ayJfhXX1LcMicdkeV4fwa407+aT+aS/8AlU1ruQvIaXA4kzyyo14mTIgb4zIb5j/L9tagY0U/gcTme3qP+1Z+TnX2xcZaafI6syrZwcXsWNFFFZhSGsS1kY8Fb7q8sg5QggdKvVpUDAqdxBB9h0rIr4NNnjdHJ9dN3qisjKWxcxLqq9faJlFHt0cakx7aHGrhfB3gRuST66XvU4vIHBD4kn1sveqrKi17NFx5mN3Pp6lbHtYcakptMcamryHwg+LJ9bJ3qcHI3C+a/wBZJ+NQyxMh7NdfQ4eVj9z6epEXaI406u0BxqQOSOG4P9Y/410OSmH4P9Y/41E8LK715v0I3kU9zGlxw406uNHGuhyXw/B/rH/Guhyag4P9Y/41w8DL8S836ETuq7mKuLHGnVxI402OTsP8f97/AI10NgQ/x/3t+NRvh+Z4o+b9CN2QOziRxptsUONKdgw/x/3t+Ncnk9D/AB/3v+NFw7N8UfN+hDNp7DbYwcaabHDjT55NwcH+sf8AGuTyYw/B/rH/ABrtYGX4l5v0Ks65vYiPtAcaZfaQ41PPJTD8H+sf8a5PJDDH4r/WSfjUiwsrvXX0KdmLkPZrr6FXJtNeIph9rDjVweRmF81/rZO9XJ5EYTzZPrZO9VivGvju1+/oQLCyu9eb9CjfbI40w+2xxrQHkJg/Mk+tk71cHkBgvMk+tl71X6047k0cXIW7XX0M2+3R51MPt8edWpPg8wPmSfXS96uD4N8B6OT66XvVfruqjumTRouW7Rkn5RDzqYflIPOrYnwZ7PPycn103erg+C7Z3opPr5u/V+vNxY7p+S9SeNc1uzILykHnU6vKMedWqHgu2d6KT6+bv10PBjs/0cn183eqSWfhvaMvJepPDluZheUI86nF2+POrSjwabP9HJ9dN3qUeDbAejk+um71QyzMV/B+S9SzGyC3M6NvDzqueR+1RLiSoN/1bHsZfxqX/wCnGA9HJ9dL3qn7E5IYXByc7AjBypW7SO+hIJ0YkfFFVrsimUWop6/v/J3O2txaWupfUUUVnlQo/E3Z3zfg/d4e7R4m7O+b8H7vD3aSigF8TdnfN+D93h7tHibs75vwfu8PdpKKAXxN2d834P3eHu0eJuzvm/B+7w92kooBfE3Z3zfg/d4e7R4m7O+b8H7vD3aSigF8TdnfN+D93h7tHibs75vwfu8PdpKKAXxN2d834P3eHu0eJuzvm/B+7w92kooBfE3Z3zfg/d4e7R4m7O+b8H7vD3aSigF8TdnfN+D93h7tHibs75vwfu8PdpKKAXxN2d834P3eHu0eJuzvm/B+7w92kooBfE3Z3zfg/d4e7R4m7O+b8H7vD3aSigF8TdnfN+D93h7tHibs75vwfu8PdpKKAXxN2d834P3eHu0eJuzvm/B+7w92kooBfE3Z3zfg/d4e7R4m7O+b8H7vD3aSigF8TdnfN+D93h7tHibs75vwfu8PdpKKAXxN2d834P3eHu0eJuzvm/B+7w92kooBfE3Z3zfg/d4e7R4m7O+b8H7vD3aSigF8TdnfN+D93h7tJR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5300" name="AutoShape 4" descr="data:image/jpeg;base64,/9j/4AAQSkZJRgABAQAAAQABAAD/2wCEAAkGBxQREhUUEBMWFRUVFBUaFRIUGBcXGBgYGBUWFxUYGBQYHSgiGholGxUXITMhJSkrLi4uFx8zODMsNygtLisBCgoKDg0OGhAQGzEkHiQtLjQsNTQtLTctKywsLiwsLiw3MiwvLDcwLC8sLCw3LSwsLC8sLywsLCw3LSwsLCw3LP/AABEIAMIBBAMBIgACEQEDEQH/xAAcAAABBQEBAQAAAAAAAAAAAAAAAQMEBQYCBwj/xABMEAACAQIDAwYICggEBQUAAAABAgMAEQQSIQUxUQYTIkGR0gcWMlJTYXGUFEJDVYGTobHR0xUjM0RicnOSJLKzwVTCw/DxFyU0o+H/xAAaAQEAAwEBAQAAAAAAAAAAAAAAAwQFAgEG/8QANREAAgIBAgMFBQYHAQAAAAAAAAECAwQRMQUhoRJRUpHREzJBcYEUIkKx4fAVM0NTYZLBI//aAAwDAQACEQMRAD8A9F27s3B4OFpp5cYEUgWXHY9mZmIVVVRPqxJAtTUGzYDKI5V2hCTE0uaTH4vJlUoGBdMSQGBcXH21YcuuT7Y/Dc3E6pLHLHLEXvkzxtcB7a5TqLjde9ja1ROVeyMVj8K0WWKI3ibm2dnEjJKjlGcKLRkKRfKScwNhlswEPb0GFw0UcyPipkeeKIlNpY3QyOEBvzxBsSLirU8n8Jn5vn8Tntfm/wBI43Nbjl5+9Z/anI7FSvipVMYOIxeClWFnYKi4ULmZmCEc45W1gLWC60viTiMzoXQh9rDGjEknOsdl/VhbftBlKXvlytfTyaAvMPsTByG0eJxDk30XaONY9G2bQYjquO2qSZ8OsyQGHafOSjEGNfh2JGcQNZiL4vTNoVva4I3VacjuSvwZ55cRFDzrYrEywyxksyxzsCVJKLY6W66e2tsaeTaeExSCPmoI50fM7BzzoUXVQhBtl6yL3oAh2LhGygzYpXZA/NNtDGhwpF9U+EXFuv2UibKwJ3Yqc9EtptLGHoqbM3/yNwI1PVVZgOSEqYqZpkSeNsecXDOZ5o3jYoq5DEq2bKFyi7ZSp14VC2RyGnifAs8eGPwbEY2SWzE5lxGfmwLxalc4328gW9QGgfZOBWxbFTjMuZb7SxguvnD/ABGq6HXdpTkuwsIoUtiMQoe2UnaONAa+7KTiNforBYHYcuBl2Php0hleFNpBgHPN2mIaIFmTS5YqARrlNuFTtm+DrEQCASGPFR/AZcNPhzNLCq85iDPeN1UkpuQ7jZQfUANb+hcHmyfCcRnBClP0jjM2Y3sMvwi9zY6eqmcXs/AxRyyPicRkhUtKV2hjmKgXvdVnJvoRbeTpUbB8jv8AGTTTQwOhiwgw+ZmkZJcMrgM2db72GuYno61SbM5D4y5MwgTNszEYQiNyVVnkzxssYiULH6hcjrJNAaPBYHASorx4rEFXj5xb7RxoOS18xUz3Fuu+7rpw7KwItfFT6rmH/uWM1XdmH+I8n11VJybxY+AuI4M0GDmw0qGVgOmkaq4YRHMLxm620zddM7L5Cy3wK4yPDyRYfBSYeZc7NmLMhVlDRi46HEWzerUDQ+L+Fz83z+Jz2vzf6Qxua3HLz97U/wCKkHpMZ7/jvz6z+xeR8sOJkMyJMnw6TFQ4jn5kePOoXIYFWzMAMmrZSp9VjoMO+0Mqc4mEDc1NzgV5SOdv+oCErfIR5Vxfhu1APFSD0mM9/wAd+fR4qQekxnv+O/Pq0wBk5pOfCCXIvOCO5TPYZshbXLe9r1IoCj8VIPSYz3/Hfn0eKkHpMZ7/AI78+ryigKPxUg9JjPf8d+fR4qQekxnv+O/Pq8ooCj8VIPSYz3/Hfn0eKkHpMZ7/AI78+ryigKPxUg9JjPf8d+fR4qQekxnv+O/Pq8ooCj8VIPSYz3/Hfn0eKkHpMZ7/AI78+ryigKPxUg9JjPf8d+fR4qQekxnv+O/Pq8ooCj8VIPSYz3/Hfn0eKkHpMZ7/AI78+ryigKPxUg9JjPf8d+fSVe0UAUUUUAUUUUAUVU7QwuJMpaGUIuRBlNiCwkBNwVNgULDSxJtwqMMNjSy/rcqZelrGz3zAgg8yBuuN3WOvWgL+is2mCx+a5mXXIGGhBszk5VyWUEMB1toNTaunw2PK2EyhvOOQj+3m/Kvre9raWJ1oDRUVU4PDTrKrSzZkyOMnRHSPNkWAQXAyvbW+vX1SNqYeRzEY5Obyykub71MUqBbbm6bobHhfeBQE6is1BgscLXlBCxhQAwuTpc5mjIJ6IN2BOrDrvXIh2iztaVVUaXKp0jmfVRluq5cgscxvbXfQGnoqPgo3VbSNnOZrNpcrmOW+UAXtYbqkUAUUUUAUUUUAUUUUAUUUUAUUUUAUUUUAUUUUAUUUUAUUUUAUUUUAUUUUAU3PMEUsxsqgknU2A1JsKcpvEKCjBhcFSCOItqKAiR7ZgYkc6otfyrruZ0Ni1r6o32HcQT3HtSFiQkqMQCSqsGNhe5yjU7j2Vk0fD5EGIw7JziRMqK5uxbmoglg5zHKq7tSA5sCTefHtiBWV1iY5nsJFdWQs7Sk5WzWOsjn6SOrQC3/T2HuBzqglmUE3AzKoYjMRYdE3362Ntxp/D7ThkOVJFLXtlvrfKG3HXcb1lk2hg1jLLFpkAIEmtgZIb2zeT+udec3Em17gVKwjw8+GSAqyxSMju3VGBGoC3O8ZtOrf16AX+M8uH+of9GWl2j5A/qQ/6qVxO12gPFyf/pkrvaPkD+pD/qpQEqiiigCiiigCiiigCiiigCiiigCiiigCiiigCiiigCiiigCiiigCiiigCiiigCio20pmSMsguRl6i1gWAZso1bKCWsN9qpzt2UOI1h5wlHbnLPEpykWGUoxF1NwbkGx+gDQ0VmZuUU6liMKzKAbKMwa99MzsoANuoZtSNTUvF7RnR5CIwY0cBei12HMq5OYE6ZiRcKRpxoC7orPJt6YqX+CGwVjbO2a4jLWsY7eUMt7+v1VdYGcyRq7LkLKCUJvb1X6/bQD9M439m/8AI33GnqZxv7N/5G+40BGk34f+f/oyU7tHyB/Uh/1UpqTfh/5/+jJTu0fIH9SH/VSgJVFFFAFFFFAFFN4mYIjOb2VSxtvsBc27Kz2NKPiHCyoHzKl2Rw6NzdxGkgsAGDjUG/SYC5IygaWiszhgFlV5MZGVUg5DIT5UXRXpP1AOQ29gxvuuY0WzIsw/xib7KFcqczDLFZg9780sa6b8rH41qA19FZSHIkqP8OUgyZmRZLh8+WNRkuRbMpGlhdieqtXQBRRRQFdtXaghAICtqwN2C2yxtIdbHWy7jbfvqMOUkRuAGzZsoBA1IsTYgncDfWpuHiVjJmUNaW4uAbHm0sRfrp4YNA2YIoOuoFvKIJJHWdN9AVScpoyygI5utyRl0FypNib2DAjcN2gIq1wOJ52NJACudFbKbXGYA2NiRfXqpIsDGrMyoAzWzHja9hruGp3U+qgCwFgNwFALRRRQBRRRQBRRRQBRRRQBRRWe5S8s8JgCFnk/WEXESDM9uJA0Ue0ivG0ubOoQlN6RWrLtpSJFXqKOb/ylAP8AMaerzQ+FvCGVWEGJsEkHkxdbRkfKfwmpa+FrCn5DE/2xfmVG7618Sx9hyPAz0CisGvhUwp+QxH9sf5lOL4TsMfkcR/bH+ZXLyqV+JHn2O/ws3FM439m/8jfcayK+EjDn5HEf2x9+kxHhBgZGAhn1VvipwP8AHXP2yjxI8+y3eFmmk34f+f8A6MlO7R8gf1If9VKyJ5cQnmP1M3RbgnonHn+upGM5aRMotFN+0iO5OqVD59cvOx1+NHP2e3wmworNrywjPyM3Ynfpwcq0PyM3Yner2Odjy2mjx0zXwNBRVEOUyeil7E71djlEvopexe9UqvrezOOxLuJ+1/2Ev9KT/Ka5m2VE9yV1LhywJBzhQoYEHqCjsqq2nt5TDKOal1jfqXzT/FUz9OD0UvYvertTi/ieaM6Xk/AFyZSVC5QpZiALWNrnQneT1nWlj2FCpuoYaKNHYAhRbKQDqp6x12Fc/pseil7F71L+mh6KXsXvV7qeCwbBgRQqpYKVIszaFSSp39WY1Z1V/pkeil7F71H6ZHopexe9XoLSiqv9Mj0UvYveo/TI9FL2L3qAlYLypf6v/IlSqosHtgAy/qpP2nBfMT+KpP6aHopexe9QFpRVUdtj0UvYverk7eHopexe9Q81LeiqY8oV9FL2L3q4blKg+Sl7E71e6M87SLyis83KyMfIzdid6mn5aRD5GbsTv172Jdxy7oLdmmorJjl9hwenHMo84qpA+hWJ+ytJgcbHOgkhcOh3Mv2j1H1UcJR3QhbCfKL1JFFFFckg3O+VWa17KTbjYXr5YkxbzyPNKczyMWYnif8AbqA4CvquvFOWPgxxEczy4BRLE7FuaBAeO+pADEBlvutr1W0vVbJhKUeRscHyKqrH7TlrsefDFqJljsblSb204/8AKat4hUtOSO0B+5y9i/jUmPktj/8Ag5exfxrLsose0WfQLLpWutifPltyXduR4lqbEtOR8m8cP3SXsH41Kj2BjR+6S9g/GqU8a7wsjll0eJeaEhUV1tHErDBJI4JCoSQoueGg+mpMexcYP3WXsH41Jj2Ti+vCydg/GqrxLtU3Bsr2ZNTT0kiiTlND/guhJ/iCcnR3aFOlr5zDdfTXhVzym2xHgoBLKrMvOxiyAE+Vm6yABZD9Nqmx7NxQt/hpNN2g0qWmDxPXhpPpAqKeLZ24v2UtFvvz5693Ipytjo121+/qTsNYgEDeAdRx9VTokHCq6OLED93k7Kkx8+PkJOyvMfDvW8H5Mhstg/iWcaDhUlEHCqtJJ/QP2U8s83oX7K2qabFumU5zj3jHLTa0eCwU08qsyhctkAJvIQi7yABdhc/+Kudl4pMRDHMikLKiuoYWYBgGAYdR1qF8IlOhgcjgVp1cZL6F+ytOuL02K8mi0EY4V2IxwqrGNl9C/ZSjHS+hfsqzFEbLQRjhS82OFVfw+X0L9lL8Pl9C/ZUhyWfNjhRzY4VWfD5fQv2UfD5fQv2UBVcjeU0OPfFrCki8xiCrc4mUE2y9E3PXGdDqNLgXrSmMcKrRjZBuhYX1PR66DjpfQv2UPCe0Y4U08Y4VDONl9C/ZTbYuX0L9ldI4aJMiDhUSVBwrh8RN6F+yo8kk5+QfsqSLRBOLOJ0HCqzEoOFS5RiD8hJ2VBnw+JO7DydlWITj3lK2qb2RUY6MEHSpfgyxTJi5YQeg8RcjqDKygH6Q1voHCmcRsnGObLhn145VH0kmtbyK5L/Aw0kpDTSABsu5FGuUHr11J9Q4V1dbD2ehFiY9quUtNEjUUUUVnm6cyNYEnqBNN4WfOCd1jbf6hv00PqpcULo1vNO7Xq4VH2THlUi1uluswG5fP1P00B3DiSXKkadLXq0Nh7Tx/wCxRicUVawAOi9eurWJ9n41HwkREzG1r5tbNxFt/R7Pp66XHoS62Fx0epjqGO7Lpex+Np9tAS8VKUW4F9dfZ6vXuH00qSEpmNr2vvFu2mdpKSmgv0hpqR9OXXs67dV66w4PNAWN8u633A/7/TQCYLEl73FrWH46HW1xv/CkXFnnMlhvOv0ffcHd/sab2TGVDXFt3U4G7Xy9b/Z9tcRxHny2XrPSs17ZePk29mu710A/jcUUIst7gn2WtqT1D107i5si5uBX7WAP31D2tESVst7A9THrXdl6/U2lSdoA5DbfdePnC/k69lAOYaUstyLG509hI7dKawWJL3uLZbA6jytQwsCdBbf10uz1tGBa2/SxHWeOtvbrUfZCEZri2i9TDXpX8rr9mlAOnGHnebt17+q2W++++5GnClx+LMdrC979ugHXoNd/sHXTBjPwi+XS++zeZx8m1/ppdsRFstlvbN1MeFvJ1v7dPsoCZPLlQsBc20HE9Q7aMLKXW5FjrccLGm8cpMZAF9Bp9I3217NeGtJs1LIARbU6a8f4te2gDCYouSCLDXKbjUXI3fQO2lkxJEgS2hG+4HHcOvdUfZqEMxItcDWzDcdL5tL283Tf6qJ0PPA206Otm3a7iOjb2677dVASMfiTGoIFyTu++nWlsmb+G/VwvUXasZYLYXseDEbjbyNadlU8yRY3ybra+TwH+1ALgcQZFuRY7iL3/wC99cYbFFnKkWAzWPGzW04i1teo0my48qEWt0jYWYDcN2bXt+6mcDERK5K2vn1s3n6Xvp/bv66AfnxRWQKALHLck20LFfvt213jZyi5gAddb9V9B9th9N6jY1CZV0JAKa2Y26Rva2m7ju6qd2mpKiwv0hpZiNx35dd9t1APmQhM2l8t7X03X38PXTeBxBkBJFrEjrB04g7jQqnmbWN+b3W1vl4Hr9VNbKjKqQRbpbrMBuHn60B1Diy0hSwsL/eRpx3dtx1GjGYpkZQouOs66DXefi9Wp9fCmcNERMxy2vm1s1zqLXJ6NvZrx66NoxEupC3tbWzH43Vl0v8AzabvXQErGzFFutr3AF/XuruCQsgNtddPWPu9nVTW0QSmgvqOO7rvl1t7PuvS4RSIwLEG2633A/768aATAYhnBLAaG2n2gi5t/wDtcLjDz2Swtx+i+h3H2VzslCAbi27qYDdr5et/s3euuEjPPk5dL77N5nHybezX7aAsqKKKAKKKKAKKKKAKKKKAKKKKAKKKKAKKKKAKKKKAKKKKAKKKKAKKKKAKKKKAKKKKAKKKKAKKKKArpcNPdisu8mykCw1Fhex6qX4LN6frHxV4G43casKKAgNhZdLTfFUHojUi9yOF7/ZSw4WUEEzXGmmUbh1X9nXU6igCiiigCuJpMqljchQSQASdBfQDUn1Cmce0oUcwqM2dLiRioyZhnIIB1C3sONVmNjxUqPG8UGV1xKk84xNt2HNinWD0uHVegLbB4gSojqGAdQwDqVYAgEBkbVTruNcpjAZWis+ZEVixVghDFgAHtYnom4G7SsRsfkhionwjmRbwx4aOdWbnI2WGNgWjugeOTO3UbMPKHUe+VnJLEYmTGtCIrYjD4ZIyzspDxSs7M2VDa6tYEXPRoDdsdOPq/wDNQdi7WjxcQlhvlLOvSBU5kdkcEHgykVkJuSWJEjmMRcycfHiBhTIwR4xAI3VhkIB5wc5axBNr2NQcLyGxSpDG5jaNfhivDHM0YXn8Rz0csb80emo6O4EbweqgPTKK8wwewJZ8fO0X6rmdpQymc5gxiXCqsqILWcO+h1toxOoAKvyDxRwMsJZGxDJGnPtO+WTJiOd5xlEd1kKlhmuzdK17a0B6axsN1/UOvtqDsTa8eLhWaAkoxcDMCpujsjAg/wASmse/JLErIxQRGH9IDEDCmRlR4jCIyrAIQGEg5zLYgn11AwHITFpHBHIY2jSPFI8KTNGEaXFGeOaN+aJzgWS9lItcHUigPTqZwmLSVc0Tq6hmUspBGZSVYXHWCCCPVWGfkdOMQZlEV/0kmIDc4wbmBCI5U0TymIuV3G+pqZszkvPFgMXhUaOGSWTFGKeIndLI7RlrKCpAYLpe1tKA1G09ox4eMyStZQVXiSzsERQOJZgPppqDbETCO5KPMrtHDKDHKwQXcCJ7NcXF/aKxm0eReIlSYAQhXlwDx4csSifByDOwOTRpLZdBqFBJ1IF7t7YLyYzBYiKOJlwwmV1c5SFkRQhQhT5JXdpvoC42LtWPFwJPCSY5ASpYFTYEjVTqNQamO4AJJAABJJ0AA3knhXmOA5BYyOEIkkcLnZ8+HeSOR9ZXn5yJvIBKhbrfeM5sK0uE5Ms2BxOHk/VNikcMFk51UZ4gjFBkQKtxfKBrv3k0Bc4HbkExQRMTziF4yUkVXRSAWR2UBhqDcHUMCNCDXe09rx4doVlveeURRkC4zkFgDw0Vjf1Vn8ZsbFy7NGFHNwzJBGnOq5ysUyAhCFzIjqpBNrgNax31Dm5J4kzJIpjWNdpRYlYMxAiiTDmJwlltnZmL5dB67mgN3UfH4xII3llJCIpZ2AZrKNSbKCbAa7qwOH5FYsQmNpEZ/gWLhdy7n4RLLIWhlkJUkZRrfUgsQLgXN9DyaMWzpsPEqiafDlZLu5QzGBYS2YgkL0QdF+i5oC12Xt/D4lssMl25tZMrK6MY38iQK4BZD5w0qzrzXD8icbHDNEksYabAwwicu5lheJcpiRsmuHaxPUwLnQ1P8UJGbDM0UahMTJLPEZS62fDmIrGBEoCliDlsBpfebUBsNrbRTDQyTS3yRKWcqLkKouxt12GtP4eYOquu5lDD2EXH315i3ITGnDpE7QyW2diMMEeRykUryFo50JjN+gQh0BGUWNr1c7O5KzriecnyyJ+pZCJWBjyYfmZIcvN9OMnMbXAOYki41A2GNxixBSwc5nRBkRnsXNgSFBsvFjoKk15vs7kDLFg8MuWL4VHiMO80nOyFWjhxDygKSvlFXK+SOBNgKIeSE8DrPZbR4jaMsgheTnWgnjfmo4wqXLKxByjQFRa5oD0cmwv92v2CoWyNrxYpC+HYsoZlJKOnSU2YWdQdDcH1g1jfBng3hLCWBg7YXDZps+aMlEyZNY1KykjM46R1FzupMDyMnCYVZVhbmcfiZ5BnYhopudsgumpvItwdOhQG22rtBMNDJNJfJEjO+UXIVRdjbrsATT2ExCyIjp5LqrLfQ2YAjT2GvNG5C404ZIXMMgGCxmHEbyuUieWQtDMhMZuVQhNwIA0NqssByRxC4hZJyJEVcIUCzMvNNBAYpI7c2c8Tks1rqDmOYaA0BvqKxew9hYvB8+YY8O+Yq2HV5HHNB3DTwZghJjBLMrbybAgAC20oAooooBrFSZUZhvVWIv6gTXi8PhgxjfIYfsk79ey7R/ZSf03/AMpr5YwT6bj2VVyrJQS7JtcHxar3L2i100/6enReFXGH5HD9knfqVH4SsWfkYOyTvV5lBAN/S09QN+rtFTsLgxa/SvcfFH8WluBJ1HsrMsyrV+Loar4fj/2+p6TD4QcW3yUHY/eqUnLbFH5KHsfvV53hdngWI5zQr8XXojqF7D1cKsYdnr0SQ50AyhQB0Wvqt7a9fGqVmfetrOhC8Gn+31NwnLLEn4kPY/Vv+NTq8rcSTbJDe17Wa9vZmrGrgVCooD6FmuEBN2vfXqbrBqZhNis7DKsrsAmoRdAFsLEnotbr43qBcQypPsxm2/hyK1mLTFauPU1q8pcUfk4ux+9TnjDid5SIeuzd6oUHJBAgikMxK5gGRAEBZlN7k3I0tfQkM1OJyPhuFXnxrYs6qwNmZg1z8bWwbqAq8qOKta9vTyM6c8bXRIsF21iT8SLsbvV3HtnEMSAIiRvAzXG/eM2m49lVeC5N82jqnOnMls0idQubAEm5a+o0ueFc4XYhSNlyTG6xDpIrA825IGW/Svm1HAVnX28Vq17Tl/rqvny1OGqnsXDbWxANssVzews19LX0zesdtcNtnEj4kfY3eqjfZAuzWluNMrRqQczZiWT45FrX0sAvCuU2eqXYCbVXQ9HpnOzNmzX6s1r+ocKo/wAXy1/VevyK9qS2LhtvYkfEi7H71MScp8QCAVhudwOa5tvsM2tZ/wDRmTIU5zS/xLsOkrW1bRNPJ9ZqJJsoLqOdY5Tl6IFiQVBa3XuNxwFWI8UyX/V6GXdbOOzNM/KrFD5OLsfvUw/LPEg2yQ34dO/ZmrP4vCAlP23RRRoPKtuzevVv7jUbDYUQmwEjaEXtpqVPH1ffU0eJ5LWvtOhjZGdfFPSfQ0b8t8UPkoex+9TD8v8AFj5KHsfvVSyz62ytv3207eFQZJ7/ABWHtFXMbOyJe9IzocVzHvL8jQP4RsWPkoOx+9TD+E3Fj5GDsk79ZmSa9+i30ioMsu/ot2V9DjSc/eLtfEcp7y/I1r+FXGD5GDsk79R38LmMHyGH7JO/Wawmy58R+ww8r62uqG30tuH0mrnB+DjGSAGVeZFyLEZ30trlQ2tr53VW7TXjL+ZoaVN2VPbUdfwyYwfIYfsk79MP4a8aP3fDdknfq+i8E8AVedlxTEg35qONLakahs1u2qflL4I2Vc2BeWQ5QeamRQT6hItgG9RFvXWljS4RKSjP/uhfir0uYwvhsxp/d8P2Sd+nV8M2MP7vh+yTv15tjcDLh5GinjeORd6sLH2+sesaGljb1GtuXCMDTWMVp9S1Tz3PTV8MOMPyGH7JO/Tq+F3Gegw/ZJ3682if1GpMb+o9lU58Lw1tH8zTqpre6PQx4WcZ6DD9knerRcguXmIx+KMM0cSKIne6Z73VkAHSY6dI15CknqPZW18DzX2i2hH+Gk3/AM8VZedhUV1OUFzJ78aqNTklzPbaKKK+cMcZxcZaN1G8qwHtIIr58m5DY+DysMzAfGitID7ApJ+yvodzofZVOuOFQXVRsXM0eH5lmM24JPXc8H+DPH+0R0/nVl/zCpuGYV7cMZ665zId6Kfao/Cs2zh6e0uhr/xlvevr+h5PhjV3gcDJJbJGzesA27d1egxug3Ko9gAp8Yiqr4RBv70+hFZxaT92HX9DObM5LubGY5R5q6t27h9tarDQLGuVFCgdQ/3PWaZE9dCatHGx6Mb+Wuff8TJyLrbn99/T4Em9LeowlroSVa9sir2GP3ovTQelDV57eJ52Tt1B3gH21AxezgRdNDw6j+FTM1IXqplUY2VHS2Kf+fivqctGWmFt9Q5avNo4JmclRofWPppmPY1/La3qXU9pr4tcMyPauEYvRPfZfMy76pSeiRRxYdpGCoLk/wDdz6q6TARZnEsxj5sm5KGxAcRkgk7sxAuQN961mFgSIWQW4nrPtNUOLnzykHBo4VzqwPSPOxlWzFLdbPrpdRr119LhcIphH/2+9L5vRfkQ18Opa1u5v5vQgy7KwgIDYl1JIADRsDckgAgjQ3G71jiKZbYuCyZ3xMuTrfm2AuTYDMVIzajo77a7tanrjrKL4NAilOkQ41bMS2Ux3IU6G+pJ9l29mY1JSubBKiMI+mbkWcZ9OhcnPl1033NrWrUhh40fdj1fqSR4dhLaC836jI2Ns1D0zM4sxzESBbKyrfoqNCXFiNDY1cmLZ2EfKY40cbiyMx0AY2Yg3NmXcfjDjUHG40ZmU4NWCsVByt0luugITS46XDo+w0k20WZ1EuDVszgFhcgAsY2Jug+LGrcLBeAq5CMVsi1XTRD3YpfQvJOUuHTexAFwSUcBSGVchuNHu69HfrfdT7bchCq5foszANlaxK3za23Cx13aVltoY+zSWwIYgnp+d01N9FvckK199x/DTcu2C11OCvGhkyqVNrizKbFes30sRcXvuqVR1LPaRqvGGC+XMwO43jkGU3A6RK2Xyhv4g7jSpt2BkV1e6NmIYKx0QgOzWHRUEi5NgL1mBjiIC6YVEbMLIQWJuqsWIC38u39tzbqak2nrzXwNDzfOFb5sl1N9Dk1DWBHrA4aSKpnvaLHlRBgMehTFqbqCRLkZZItbE3y3TW2jCxuN9eV7Q8HGIVnODIxKKbHQxSL12aOS1z7CfYK9D2hjAt1jwqNlAsWVjoxUsdFsdWOl73S5HXT8O2pEkKrhQCwBeQEhSc5G/Je1iT7W9d60sPPysRdmD1j3Pb9PodRej1R5THyKx/8AwkvYPxqbh+Qe0D+7MP5njH3tevX9nbWMkas65GN7qb6WJHWBwvUr4aONW58ayJfhXX1LcMicdkeV4fwa407+aT+aS/8AlU1ruQvIaXA4kzyyo14mTIgb4zIb5j/L9tagY0U/gcTme3qP+1Z+TnX2xcZaafI6syrZwcXsWNFFFZhSGsS1kY8Fb7q8sg5QggdKvVpUDAqdxBB9h0rIr4NNnjdHJ9dN3qisjKWxcxLqq9faJlFHt0cakx7aHGrhfB3gRuST66XvU4vIHBD4kn1sveqrKi17NFx5mN3Pp6lbHtYcakptMcamryHwg+LJ9bJ3qcHI3C+a/wBZJ+NQyxMh7NdfQ4eVj9z6epEXaI406u0BxqQOSOG4P9Y/410OSmH4P9Y/41E8LK715v0I3kU9zGlxw406uNHGuhyXw/B/rH/Guhyag4P9Y/41w8DL8S836ETuq7mKuLHGnVxI402OTsP8f97/AI10NgQ/x/3t+NRvh+Z4o+b9CN2QOziRxptsUONKdgw/x/3t+Ncnk9D/AB/3v+NFw7N8UfN+hDNp7DbYwcaabHDjT55NwcH+sf8AGuTyYw/B/rH/ABrtYGX4l5v0Ks65vYiPtAcaZfaQ41PPJTD8H+sf8a5PJDDH4r/WSfjUiwsrvXX0KdmLkPZrr6FXJtNeIph9rDjVweRmF81/rZO9XJ5EYTzZPrZO9VivGvju1+/oQLCyu9eb9CjfbI40w+2xxrQHkJg/Mk+tk71cHkBgvMk+tl71X6047k0cXIW7XX0M2+3R51MPt8edWpPg8wPmSfXS96uD4N8B6OT66XvVfruqjumTRouW7Rkn5RDzqYflIPOrYnwZ7PPycn103erg+C7Z3opPr5u/V+vNxY7p+S9SeNc1uzILykHnU6vKMedWqHgu2d6KT6+bv10PBjs/0cn183eqSWfhvaMvJepPDluZheUI86nF2+POrSjwabP9HJ9dN3qUeDbAejk+um71QyzMV/B+S9SzGyC3M6NvDzqueR+1RLiSoN/1bHsZfxqX/wCnGA9HJ9dL3qn7E5IYXByc7AjBypW7SO+hIJ0YkfFFVrsimUWop6/v/J3O2txaWupfUUUVnlQo/E3Z3zfg/d4e7R4m7O+b8H7vD3aSigF8TdnfN+D93h7tHibs75vwfu8PdpKKAXxN2d834P3eHu0eJuzvm/B+7w92kooBfE3Z3zfg/d4e7R4m7O+b8H7vD3aSigF8TdnfN+D93h7tHibs75vwfu8PdpKKAXxN2d834P3eHu0eJuzvm/B+7w92kooBfE3Z3zfg/d4e7R4m7O+b8H7vD3aSigF8TdnfN+D93h7tHibs75vwfu8PdpKKAXxN2d834P3eHu0eJuzvm/B+7w92kooBfE3Z3zfg/d4e7R4m7O+b8H7vD3aSigF8TdnfN+D93h7tHibs75vwfu8PdpKKAXxN2d834P3eHu0eJuzvm/B+7w92kooBfE3Z3zfg/d4e7R4m7O+b8H7vD3aSigF8TdnfN+D93h7tHibs75vwfu8PdpKKAXxN2d834P3eHu0eJuzvm/B+7w92kooBfE3Z3zfg/d4e7R4m7O+b8H7vD3aSigF8TdnfN+D93h7tJR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199" y="125760"/>
            <a:ext cx="8229600" cy="92697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What should I look for in a lamp?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6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encrypted-tbn0.gstatic.com/images?q=tbn:ANd9GcTzCr--Fu_oxJEgeySGK2ODmGybcfb5nFjDMM3KZHNBi_UvnkgD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5796136" cy="3888432"/>
          </a:xfrm>
          <a:prstGeom prst="rect">
            <a:avLst/>
          </a:prstGeom>
          <a:noFill/>
        </p:spPr>
      </p:pic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076056" y="3573016"/>
            <a:ext cx="40679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400" b="1" dirty="0" smtClean="0"/>
              <a:t>Colour Rendering Index (CRI):</a:t>
            </a:r>
          </a:p>
          <a:p>
            <a:pPr algn="r"/>
            <a:r>
              <a:rPr lang="en-AU" dirty="0" smtClean="0"/>
              <a:t>Ability of a lamp to reveal surrounding colours of various objects (compared with natural light)</a:t>
            </a:r>
          </a:p>
          <a:p>
            <a:pPr algn="r"/>
            <a:endParaRPr lang="en-AU" dirty="0" smtClean="0"/>
          </a:p>
          <a:p>
            <a:pPr algn="r"/>
            <a:r>
              <a:rPr lang="en-AU" dirty="0" smtClean="0"/>
              <a:t>High CRI desirable in colour-critical applications (e.g. photography, cinematography)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2687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Colour Temperature: </a:t>
            </a:r>
            <a:r>
              <a:rPr lang="en-AU" sz="2400" dirty="0" smtClean="0"/>
              <a:t>the colour of the visible light</a:t>
            </a:r>
          </a:p>
          <a:p>
            <a:r>
              <a:rPr lang="en-AU" dirty="0" smtClean="0"/>
              <a:t>Normally stated in Kelvin (K) – an absolute unit of temperature</a:t>
            </a:r>
          </a:p>
          <a:p>
            <a:r>
              <a:rPr lang="en-AU" dirty="0" smtClean="0"/>
              <a:t>Relevant to the reddish/orange via yellow and white to blue-</a:t>
            </a:r>
            <a:r>
              <a:rPr lang="en-AU" dirty="0" err="1" smtClean="0"/>
              <a:t>ish</a:t>
            </a:r>
            <a:r>
              <a:rPr lang="en-AU" dirty="0" smtClean="0"/>
              <a:t>/white spectrum</a:t>
            </a:r>
          </a:p>
          <a:p>
            <a:r>
              <a:rPr lang="en-AU" dirty="0" smtClean="0"/>
              <a:t>- 5,000K+ </a:t>
            </a:r>
            <a:r>
              <a:rPr lang="en-AU" i="1" dirty="0" smtClean="0"/>
              <a:t>cool </a:t>
            </a:r>
            <a:r>
              <a:rPr lang="en-AU" dirty="0" smtClean="0"/>
              <a:t>colours (blue-</a:t>
            </a:r>
            <a:r>
              <a:rPr lang="en-AU" dirty="0" err="1" smtClean="0"/>
              <a:t>ish</a:t>
            </a:r>
            <a:r>
              <a:rPr lang="en-AU" dirty="0" smtClean="0"/>
              <a:t> white)</a:t>
            </a:r>
          </a:p>
          <a:p>
            <a:r>
              <a:rPr lang="en-AU" dirty="0" smtClean="0"/>
              <a:t>- 2,700K - 3,000K </a:t>
            </a:r>
            <a:r>
              <a:rPr lang="en-AU" i="1" dirty="0" smtClean="0"/>
              <a:t>warm </a:t>
            </a:r>
            <a:r>
              <a:rPr lang="en-AU" dirty="0" smtClean="0"/>
              <a:t>colours (yellowish white through red)</a:t>
            </a:r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125760"/>
            <a:ext cx="8229600" cy="92697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What should I look for in a lamp?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5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6322" name="Picture 2" descr="http://www.spellerinternational.com.au/wp-content/uploads/2014/05/and-the-winner-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38" y="0"/>
            <a:ext cx="9174738" cy="6858000"/>
          </a:xfrm>
          <a:prstGeom prst="rect">
            <a:avLst/>
          </a:prstGeom>
          <a:noFill/>
        </p:spPr>
      </p:pic>
      <p:pic>
        <p:nvPicPr>
          <p:cNvPr id="56324" name="Picture 4" descr="https://encrypted-tbn3.gstatic.com/images?q=tbn:ANd9GcTmakR4-R3ZaFpz-e0GH_aL0oxkSoRXlhEDh_24CLM3q6JrlN7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97367"/>
            <a:ext cx="4139952" cy="2260633"/>
          </a:xfrm>
          <a:prstGeom prst="rect">
            <a:avLst/>
          </a:prstGeom>
          <a:noFill/>
        </p:spPr>
      </p:pic>
      <p:pic>
        <p:nvPicPr>
          <p:cNvPr id="56326" name="Picture 6" descr="https://encrypted-tbn1.gstatic.com/images?q=tbn:ANd9GcQy5qT4ns3bMar0ea7cVKTOZ0YlbDyJLKo9eoo-5G-6WsfUky2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16156" cy="1700808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2530624" cy="922114"/>
          </a:xfrm>
        </p:spPr>
        <p:txBody>
          <a:bodyPr>
            <a:noAutofit/>
          </a:bodyPr>
          <a:lstStyle/>
          <a:p>
            <a:r>
              <a:rPr lang="en-AU" sz="6600" b="1" dirty="0" smtClean="0">
                <a:solidFill>
                  <a:srgbClr val="FF0000"/>
                </a:solidFill>
              </a:rPr>
              <a:t>LEDs!</a:t>
            </a:r>
            <a:endParaRPr lang="en-A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5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922114"/>
          </a:xfrm>
        </p:spPr>
        <p:txBody>
          <a:bodyPr>
            <a:no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But LEDs Cost Heaps!</a:t>
            </a:r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4" descr="https://encrypted-tbn1.gstatic.com/images?q=tbn:ANd9GcTxU6tZ1bPuff8aHjur9uA-niz3ciK4b3rlq_y43i2MaGWkk0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1495421" cy="1368152"/>
          </a:xfrm>
          <a:prstGeom prst="rect">
            <a:avLst/>
          </a:prstGeom>
          <a:noFill/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  <p:pic>
        <p:nvPicPr>
          <p:cNvPr id="14" name="Picture 13" descr="C:\Users\Andrew.Reddaway\AppData\Local\Microsoft\Windows\Temporary Internet Files\Content.IE5\19D9K9VH\MM90028273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230425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255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Case Study 1: Halogen to LED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7504" y="2996952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Halogen Lamp:</a:t>
            </a:r>
          </a:p>
          <a:p>
            <a:pPr algn="ctr"/>
            <a:r>
              <a:rPr lang="en-AU" sz="2800" dirty="0" smtClean="0"/>
              <a:t>Price $1.00</a:t>
            </a:r>
          </a:p>
          <a:p>
            <a:pPr algn="ctr"/>
            <a:r>
              <a:rPr lang="en-AU" sz="2800" dirty="0" smtClean="0"/>
              <a:t>Power: 50 watts</a:t>
            </a:r>
          </a:p>
          <a:p>
            <a:pPr algn="ctr"/>
            <a:r>
              <a:rPr lang="en-AU" sz="2800" dirty="0" smtClean="0"/>
              <a:t>Lifetime: 5,000 hours</a:t>
            </a:r>
          </a:p>
          <a:p>
            <a:pPr algn="ctr"/>
            <a:r>
              <a:rPr lang="en-AU" sz="2800" dirty="0" smtClean="0"/>
              <a:t>Hours Use: 8 hours/weekday</a:t>
            </a:r>
          </a:p>
          <a:p>
            <a:pPr algn="ctr"/>
            <a:r>
              <a:rPr lang="en-AU" sz="2800" dirty="0" smtClean="0"/>
              <a:t>Annual Cost</a:t>
            </a:r>
            <a:r>
              <a:rPr lang="en-AU" sz="2800" baseline="30000" dirty="0" smtClean="0"/>
              <a:t>1</a:t>
            </a:r>
            <a:r>
              <a:rPr lang="en-AU" sz="2800" dirty="0" smtClean="0"/>
              <a:t>: </a:t>
            </a:r>
            <a:r>
              <a:rPr lang="en-AU" sz="2800" b="1" dirty="0" smtClean="0"/>
              <a:t>$26.00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baseline="30000" dirty="0" smtClean="0">
                <a:solidFill>
                  <a:schemeClr val="tx1"/>
                </a:solidFill>
              </a:rPr>
              <a:t>1</a:t>
            </a:r>
            <a:r>
              <a:rPr lang="en-AU" dirty="0" smtClean="0">
                <a:solidFill>
                  <a:schemeClr val="tx1"/>
                </a:solidFill>
              </a:rPr>
              <a:t> Electricity Price: $0.25 / kWh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cheapbills.com.au/wp-content/uploads/2013/07/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1944215" cy="1944215"/>
          </a:xfrm>
          <a:prstGeom prst="rect">
            <a:avLst/>
          </a:prstGeom>
          <a:noFill/>
        </p:spPr>
      </p:pic>
      <p:pic>
        <p:nvPicPr>
          <p:cNvPr id="10" name="Picture 2" descr="http://www.dmxledlights.com/images/IndoorLighting/Indoor_LED_Lighting_MR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1656184" cy="159270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644008" y="2996952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LED Lamp:</a:t>
            </a:r>
          </a:p>
          <a:p>
            <a:pPr algn="ctr"/>
            <a:r>
              <a:rPr lang="en-AU" sz="2800" dirty="0" smtClean="0"/>
              <a:t>Price $20.00</a:t>
            </a:r>
          </a:p>
          <a:p>
            <a:pPr algn="ctr"/>
            <a:r>
              <a:rPr lang="en-AU" sz="2800" dirty="0" smtClean="0"/>
              <a:t>Power: 7 watts</a:t>
            </a:r>
          </a:p>
          <a:p>
            <a:pPr algn="ctr"/>
            <a:r>
              <a:rPr lang="en-AU" sz="2800" dirty="0" smtClean="0"/>
              <a:t>Lifetime: 25,000 hours</a:t>
            </a:r>
          </a:p>
          <a:p>
            <a:pPr algn="ctr"/>
            <a:r>
              <a:rPr lang="en-AU" sz="2800" dirty="0" smtClean="0"/>
              <a:t>Hours Use: 8 hours/weekday</a:t>
            </a:r>
          </a:p>
          <a:p>
            <a:pPr algn="ctr"/>
            <a:r>
              <a:rPr lang="en-AU" sz="2800" dirty="0" smtClean="0"/>
              <a:t>Annual Cost</a:t>
            </a:r>
            <a:r>
              <a:rPr lang="en-AU" sz="2800" baseline="30000" dirty="0" smtClean="0"/>
              <a:t>1</a:t>
            </a:r>
            <a:r>
              <a:rPr lang="en-AU" sz="2800" dirty="0" smtClean="0"/>
              <a:t>: </a:t>
            </a:r>
            <a:r>
              <a:rPr lang="en-AU" sz="2800" b="1" dirty="0" smtClean="0"/>
              <a:t>$3.64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467544" y="6381328"/>
            <a:ext cx="835292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Greenhouse around the Corner – Webinar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8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Case Study 1: Halogen to LED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" name="Picture 2" descr="http://www.dmxledlights.com/images/IndoorLighting/Indoor_LED_Lighting_MR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1656184" cy="159270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51720" y="2996952"/>
            <a:ext cx="4392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LED Lamp:</a:t>
            </a:r>
          </a:p>
          <a:p>
            <a:pPr algn="ctr"/>
            <a:r>
              <a:rPr lang="en-AU" sz="2000" dirty="0" smtClean="0"/>
              <a:t>(at 7% discount rate)</a:t>
            </a:r>
          </a:p>
          <a:p>
            <a:pPr algn="ctr"/>
            <a:r>
              <a:rPr lang="en-AU" sz="3600" dirty="0" smtClean="0"/>
              <a:t>Payback: &lt;1 year</a:t>
            </a:r>
          </a:p>
          <a:p>
            <a:pPr algn="ctr"/>
            <a:r>
              <a:rPr lang="en-AU" sz="3600" dirty="0" smtClean="0"/>
              <a:t>Years operation: 12</a:t>
            </a:r>
          </a:p>
          <a:p>
            <a:pPr algn="ctr"/>
            <a:r>
              <a:rPr lang="en-AU" sz="2000" dirty="0" smtClean="0"/>
              <a:t>(Halogen: 2.4 years)</a:t>
            </a:r>
          </a:p>
          <a:p>
            <a:pPr algn="ctr"/>
            <a:r>
              <a:rPr lang="en-AU" sz="3600" dirty="0" smtClean="0"/>
              <a:t>NPV: $128</a:t>
            </a:r>
            <a:r>
              <a:rPr lang="en-AU" sz="3600" baseline="30000" dirty="0" smtClean="0"/>
              <a:t>2</a:t>
            </a:r>
            <a:r>
              <a:rPr lang="en-AU" sz="3600" dirty="0" smtClean="0"/>
              <a:t> (year 10)</a:t>
            </a:r>
          </a:p>
          <a:p>
            <a:pPr algn="ctr"/>
            <a:endParaRPr lang="en-AU" sz="2800" dirty="0" smtClean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8352928" cy="365125"/>
          </a:xfrm>
        </p:spPr>
        <p:txBody>
          <a:bodyPr/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baseline="30000" dirty="0" smtClean="0">
                <a:solidFill>
                  <a:schemeClr val="tx1"/>
                </a:solidFill>
              </a:rPr>
              <a:t>2</a:t>
            </a:r>
            <a:r>
              <a:rPr lang="en-AU" dirty="0" smtClean="0">
                <a:solidFill>
                  <a:schemeClr val="tx1"/>
                </a:solidFill>
              </a:rPr>
              <a:t> 30 lamps = $3,840 over 10 years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323528" y="6356350"/>
            <a:ext cx="835292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Greenhouse around the Corner – Webinar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8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rman-translation-tips-and-resources.com/images/technical-german-trans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836712"/>
            <a:ext cx="2880320" cy="268504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124744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dirty="0" smtClean="0">
                <a:latin typeface="+mj-lt"/>
                <a:ea typeface="+mj-ea"/>
                <a:cs typeface="+mj-cs"/>
              </a:rPr>
              <a:t>Peak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1844824"/>
            <a:ext cx="532859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noProof="0" dirty="0" smtClean="0">
                <a:latin typeface="+mj-lt"/>
                <a:ea typeface="+mj-ea"/>
                <a:cs typeface="+mj-cs"/>
              </a:rPr>
              <a:t>time period when energy (kWh or MJ) is charged higher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3140968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noProof="0" dirty="0" smtClean="0">
                <a:latin typeface="+mj-lt"/>
                <a:ea typeface="+mj-ea"/>
                <a:cs typeface="+mj-cs"/>
              </a:rPr>
              <a:t>Off-peak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3717032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time</a:t>
            </a:r>
            <a:r>
              <a:rPr kumimoji="0" lang="en-AU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period when energy is charged lower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4725144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noProof="0" dirty="0" smtClean="0">
                <a:latin typeface="+mj-lt"/>
                <a:ea typeface="+mj-ea"/>
                <a:cs typeface="+mj-cs"/>
              </a:rPr>
              <a:t>Shoulder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7584" y="5373216"/>
            <a:ext cx="831641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time</a:t>
            </a:r>
            <a:r>
              <a:rPr kumimoji="0" lang="en-AU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period when energy charge is middling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AU" sz="4800" dirty="0" smtClean="0">
                <a:solidFill>
                  <a:srgbClr val="FF0000"/>
                </a:solidFill>
              </a:rPr>
              <a:t>Some Technical Terms</a:t>
            </a:r>
            <a:endParaRPr lang="en-A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Case Study 2: CFL to LED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7504" y="2996952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CFL Lamp:</a:t>
            </a:r>
          </a:p>
          <a:p>
            <a:pPr algn="ctr"/>
            <a:r>
              <a:rPr lang="en-AU" sz="2800" dirty="0" smtClean="0"/>
              <a:t>Price $4.00</a:t>
            </a:r>
          </a:p>
          <a:p>
            <a:pPr algn="ctr"/>
            <a:r>
              <a:rPr lang="en-AU" sz="2800" dirty="0" smtClean="0"/>
              <a:t>Power: 15 watts</a:t>
            </a:r>
          </a:p>
          <a:p>
            <a:pPr algn="ctr"/>
            <a:r>
              <a:rPr lang="en-AU" sz="2800" dirty="0" smtClean="0"/>
              <a:t>Lifetime: 15,000 hours</a:t>
            </a:r>
          </a:p>
          <a:p>
            <a:pPr algn="ctr"/>
            <a:r>
              <a:rPr lang="en-AU" sz="2800" dirty="0" smtClean="0"/>
              <a:t>Hours Use: 8 hours/weekday</a:t>
            </a:r>
          </a:p>
          <a:p>
            <a:pPr algn="ctr"/>
            <a:r>
              <a:rPr lang="en-AU" sz="2800" dirty="0" smtClean="0"/>
              <a:t>Annual Cost</a:t>
            </a:r>
            <a:r>
              <a:rPr lang="en-AU" sz="2800" baseline="30000" dirty="0" smtClean="0"/>
              <a:t>1</a:t>
            </a:r>
            <a:r>
              <a:rPr lang="en-AU" sz="2800" dirty="0" smtClean="0"/>
              <a:t>: </a:t>
            </a:r>
            <a:r>
              <a:rPr lang="en-AU" sz="2800" b="1" dirty="0" smtClean="0"/>
              <a:t>$7.80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baseline="30000" dirty="0" smtClean="0">
                <a:solidFill>
                  <a:schemeClr val="tx1"/>
                </a:solidFill>
              </a:rPr>
              <a:t>1</a:t>
            </a:r>
            <a:r>
              <a:rPr lang="en-AU" dirty="0" smtClean="0">
                <a:solidFill>
                  <a:schemeClr val="tx1"/>
                </a:solidFill>
              </a:rPr>
              <a:t> Electricity Price: $0.25 / kWh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008" y="2996952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LED Lamp:</a:t>
            </a:r>
          </a:p>
          <a:p>
            <a:pPr algn="ctr"/>
            <a:r>
              <a:rPr lang="en-AU" sz="2800" dirty="0" smtClean="0"/>
              <a:t>Price $15.00</a:t>
            </a:r>
          </a:p>
          <a:p>
            <a:pPr algn="ctr"/>
            <a:r>
              <a:rPr lang="en-AU" sz="2800" dirty="0" smtClean="0"/>
              <a:t>Power: 5 watts</a:t>
            </a:r>
          </a:p>
          <a:p>
            <a:pPr algn="ctr"/>
            <a:r>
              <a:rPr lang="en-AU" sz="2800" dirty="0" smtClean="0"/>
              <a:t>Lifetime: 25,000 hours</a:t>
            </a:r>
          </a:p>
          <a:p>
            <a:pPr algn="ctr"/>
            <a:r>
              <a:rPr lang="en-AU" sz="2800" dirty="0" smtClean="0"/>
              <a:t>Hours Use: 8 hours/weekday</a:t>
            </a:r>
          </a:p>
          <a:p>
            <a:pPr algn="ctr"/>
            <a:r>
              <a:rPr lang="en-AU" sz="2800" dirty="0" smtClean="0"/>
              <a:t>Annual Cost</a:t>
            </a:r>
            <a:r>
              <a:rPr lang="en-AU" sz="2800" baseline="30000" dirty="0" smtClean="0"/>
              <a:t>1</a:t>
            </a:r>
            <a:r>
              <a:rPr lang="en-AU" sz="2800" dirty="0" smtClean="0"/>
              <a:t>: </a:t>
            </a:r>
            <a:r>
              <a:rPr lang="en-AU" sz="2800" b="1" dirty="0" smtClean="0"/>
              <a:t>$2.60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467544" y="6381328"/>
            <a:ext cx="835292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Greenhouse around the Corner – Webinar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 descr="http://upload.wikimedia.org/wikipedia/commons/3/31/06_Spiral_CFL_Bulb_2010-03-08_(white_bac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1371431" cy="1772957"/>
          </a:xfrm>
          <a:prstGeom prst="rect">
            <a:avLst/>
          </a:prstGeom>
          <a:noFill/>
        </p:spPr>
      </p:pic>
      <p:pic>
        <p:nvPicPr>
          <p:cNvPr id="15" name="Picture 4" descr="https://encrypted-tbn1.gstatic.com/images?q=tbn:ANd9GcTxU6tZ1bPuff8aHjur9uA-niz3ciK4b3rlq_y43i2MaGWkk0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1888953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08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Case Study 2: CFL to LED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2051720" y="2996952"/>
            <a:ext cx="4392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LED Lamp:</a:t>
            </a:r>
          </a:p>
          <a:p>
            <a:pPr algn="ctr"/>
            <a:r>
              <a:rPr lang="en-AU" sz="2000" dirty="0" smtClean="0"/>
              <a:t>(at 7% discount rate)</a:t>
            </a:r>
          </a:p>
          <a:p>
            <a:pPr algn="ctr"/>
            <a:r>
              <a:rPr lang="en-AU" sz="3600" dirty="0" smtClean="0"/>
              <a:t>Payback: 2.5 years</a:t>
            </a:r>
          </a:p>
          <a:p>
            <a:pPr algn="ctr"/>
            <a:r>
              <a:rPr lang="en-AU" sz="3600" dirty="0" smtClean="0"/>
              <a:t>Years operation: 12</a:t>
            </a:r>
          </a:p>
          <a:p>
            <a:pPr algn="ctr"/>
            <a:r>
              <a:rPr lang="en-AU" sz="2000" dirty="0" smtClean="0"/>
              <a:t>(CFL: 7.2 years)</a:t>
            </a:r>
          </a:p>
          <a:p>
            <a:pPr algn="ctr"/>
            <a:r>
              <a:rPr lang="en-AU" sz="3600" dirty="0" smtClean="0"/>
              <a:t>NPV: $23.85 (year 10)</a:t>
            </a:r>
          </a:p>
          <a:p>
            <a:pPr algn="ctr"/>
            <a:endParaRPr lang="en-AU" sz="2800" dirty="0" smtClean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  <p:pic>
        <p:nvPicPr>
          <p:cNvPr id="8" name="Picture 4" descr="https://encrypted-tbn1.gstatic.com/images?q=tbn:ANd9GcTxU6tZ1bPuff8aHjur9uA-niz3ciK4b3rlq_y43i2MaGWkk0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1888953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08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Case Study 3: Fluoro Tube to LED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7504" y="2996952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Fluoro Tube:</a:t>
            </a:r>
          </a:p>
          <a:p>
            <a:pPr algn="ctr"/>
            <a:r>
              <a:rPr lang="en-AU" sz="2800" dirty="0" smtClean="0"/>
              <a:t>Price $4.90 (2-pack)</a:t>
            </a:r>
          </a:p>
          <a:p>
            <a:pPr algn="ctr"/>
            <a:r>
              <a:rPr lang="en-AU" sz="2800" dirty="0" smtClean="0"/>
              <a:t>Power: 36 watts</a:t>
            </a:r>
          </a:p>
          <a:p>
            <a:pPr algn="ctr"/>
            <a:r>
              <a:rPr lang="en-AU" sz="2800" dirty="0" smtClean="0"/>
              <a:t>Lifetime: 20,000 hours</a:t>
            </a:r>
          </a:p>
          <a:p>
            <a:pPr algn="ctr"/>
            <a:r>
              <a:rPr lang="en-AU" sz="2800" dirty="0" smtClean="0"/>
              <a:t>Hours Use: 8 hours/weekday</a:t>
            </a:r>
          </a:p>
          <a:p>
            <a:pPr algn="ctr"/>
            <a:r>
              <a:rPr lang="en-AU" sz="2800" dirty="0" smtClean="0"/>
              <a:t>Annual Cost</a:t>
            </a:r>
            <a:r>
              <a:rPr lang="en-AU" sz="2800" baseline="30000" dirty="0" smtClean="0"/>
              <a:t>1</a:t>
            </a:r>
            <a:r>
              <a:rPr lang="en-AU" sz="2800" dirty="0" smtClean="0"/>
              <a:t>: </a:t>
            </a:r>
            <a:r>
              <a:rPr lang="en-AU" sz="2800" b="1" dirty="0" smtClean="0"/>
              <a:t>$37.50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baseline="30000" dirty="0" smtClean="0">
                <a:solidFill>
                  <a:schemeClr val="tx1"/>
                </a:solidFill>
              </a:rPr>
              <a:t>1</a:t>
            </a:r>
            <a:r>
              <a:rPr lang="en-AU" dirty="0" smtClean="0">
                <a:solidFill>
                  <a:schemeClr val="tx1"/>
                </a:solidFill>
              </a:rPr>
              <a:t> Electricity Price: $0.25 / kWh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008" y="2996952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LED Tube:</a:t>
            </a:r>
          </a:p>
          <a:p>
            <a:pPr algn="ctr"/>
            <a:r>
              <a:rPr lang="en-AU" sz="2800" dirty="0" smtClean="0"/>
              <a:t>Price $30.00 (each)</a:t>
            </a:r>
          </a:p>
          <a:p>
            <a:pPr algn="ctr"/>
            <a:r>
              <a:rPr lang="en-AU" sz="2800" dirty="0" smtClean="0"/>
              <a:t>Power: 10 watts</a:t>
            </a:r>
          </a:p>
          <a:p>
            <a:pPr algn="ctr"/>
            <a:r>
              <a:rPr lang="en-AU" sz="2800" dirty="0" smtClean="0"/>
              <a:t>Lifetime: 45,000 hours</a:t>
            </a:r>
          </a:p>
          <a:p>
            <a:pPr algn="ctr"/>
            <a:r>
              <a:rPr lang="en-AU" sz="2800" dirty="0" smtClean="0"/>
              <a:t>Hours Use: 8 hours/weekday</a:t>
            </a:r>
          </a:p>
          <a:p>
            <a:pPr algn="ctr"/>
            <a:r>
              <a:rPr lang="en-AU" sz="2800" dirty="0" smtClean="0"/>
              <a:t>Annual Cost</a:t>
            </a:r>
            <a:r>
              <a:rPr lang="en-AU" sz="2800" baseline="30000" dirty="0" smtClean="0"/>
              <a:t>1</a:t>
            </a:r>
            <a:r>
              <a:rPr lang="en-AU" sz="2800" dirty="0" smtClean="0"/>
              <a:t>: </a:t>
            </a:r>
            <a:r>
              <a:rPr lang="en-AU" sz="2800" b="1" dirty="0" smtClean="0"/>
              <a:t>$5.20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467544" y="6381328"/>
            <a:ext cx="835292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Greenhouse around the Corner – Webinar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http://www.tlc-direct.co.uk/Images/Products/size_3/TNPP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2160240" cy="1877553"/>
          </a:xfrm>
          <a:prstGeom prst="rect">
            <a:avLst/>
          </a:prstGeom>
          <a:noFill/>
        </p:spPr>
      </p:pic>
      <p:pic>
        <p:nvPicPr>
          <p:cNvPr id="17" name="Picture 4" descr="http://www.remis-australia.com/images/led-fluro-T5/led-tubes-fluro-T5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054906" cy="166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08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growell.co.uk/media/catalog/product/cache/1/image/9df78eab33525d08d6e5fb8d27136e95/2/0/2014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7425">
            <a:off x="3996751" y="1369819"/>
            <a:ext cx="5904656" cy="4865438"/>
          </a:xfrm>
          <a:prstGeom prst="rect">
            <a:avLst/>
          </a:prstGeom>
          <a:noFill/>
        </p:spPr>
      </p:pic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251520" y="1412776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/>
              <a:t>“De-lamping”</a:t>
            </a:r>
          </a:p>
          <a:p>
            <a:r>
              <a:rPr lang="en-AU" sz="2800" dirty="0" smtClean="0"/>
              <a:t>replacing/using only 1 tube with a reflector strip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Case Study 3: Fluoro Tube to LED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3252" name="Picture 4" descr="http://www.immd.gov.hk/publications/a_report_09-10/eng/ch7/img_l/%5bGM-009a%5dLigh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56992"/>
            <a:ext cx="5099227" cy="3501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08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TEhUUExQVFhUXFBQUGBUYFxUUFRUUFBUYGBUXFBQYHCggGBolHRQWITEhJSksLi4uFx8zODMsNygtLisBCgoKDg0OGhAQGCwkHCQsLCwsLCwsLCwsLCwsLCwsLCwsLCwsLCwsLCwsLCwsLCwsLCwsLCwsLCwsLCwsLCwsLP/AABEIAOEA4QMBIgACEQEDEQH/xAAbAAEAAwEBAQEAAAAAAAAAAAAAAwQFAgEGB//EADsQAAEDAgMGAwYFAwQDAQAAAAEAAhEDIQQSMUFRYXGBkQUioRMyQrHB8BRictHhBlKyM4KS8SNDwhb/xAAYAQEBAQEBAAAAAAAAAAAAAAAAAQIDBP/EAB8RAQEBAQEAAgIDAAAAAAAAAAABEQIxIUESUQNhcf/aAAwDAQACEQMRAD8A/cUREBERAREQEREBERAREQEREBERAREQEREBERAREQEREBERAREQEREBERAREQEREBERAREQEREBVsZjmU4zG50aLuPIdF1jMQGNm06CdJ4r49mLL6peZcZDQOJ++ylo+ppeIz8JHMj91ap1Q7TsvnnYwgeUDi4kAf7Z2cSrHheNzOyucBuIggndmBQ2N1FxmjXv+67VBERAREQEREBERAREQEREBERAREQEREBERAREQERVcViYsNfQc0GV/UWIE5b2aYj+47/RYXhlO5cfudfT5q34tWs6byNe108LZYc1j3pnq/C4zBB0FwkbAdOcKR2FaLZRHAQrbDe+u5duZvWlxVw2JdTIBOambEG5bsGXeNLLYpP4yDofosaqADw+hV6kY5HXgd4SK0EXFN08/u67VBERAREQEREBERAREQEREBERAREQeL1EQERQYmuGjj8uJQcYzE5QdNJJOjRvKxK9bMJMhm65dUPLXp9ExFYO8zj5RcA7fzO+gVLF1mge0qGG6BurnHcG7Sd3fhm1Y8xpkEjSAdmhaN1lN4ULNjcog7NpIloMHUS0WPEKTw53kB5rM9Y6jVacvFx7K0GzqstoJtmykhxmYkgTE7F1hqjgBJLgRMHUQJguvexWvyjS3XvZS4V0iOiqjHsI3QOcc4TDVTMwWg7Dr/Cov03QY7fUK2CqlUbVLh37Pudv7qidERAREQEREBERAREQEREBERAREQEREHhKw/EcRLr6D1I2chPUrUxdSBExtJ3BfN4mtDp7A6C1i7j+/FS0Q18RBkyXXLWWHMuOgjfs01VU0szs7nC3xGQGj8g+Eep4L2q8NaXOmLE21J0zDnoNnEqrjKBqlubM1gH+noSd793IXPBYtbjSwVZpLHMILS1pHIOIiNh2QpcB7rxplc4dlXNDKynEAO9o2BAAiLQO/VW6P+o8H42tqf8AIX9Sk9c+nNWroHcL89EptcHCDLSDprMX57Vw2mc5sYsCLXGxXGbBJkNAkC5AsDJ0t1sFGio2MpiHA9wbOB36+i8xHijcwa2Xb406b1DUqzmaJFozG5JNp1kqTCNp0R7pFveMEnhOzktzEbWGfmajbH5c9n3xWf4Vjg4mLX0WlUatC0x0ifviF0q+HdeN9+o172PdWEBERAREQEREBERAREQEREBERAXjjC9VfF1IHP6IKeJeIJOkX+vQLFcM1TMREQTNokau/NGg2LVcZHPZuCzcUz2haG6a/q4k7rdVml8Us5dAG8wBe82I3njs2b1PiGCi3MW+0edKY47XnYOKnr1m0ZA98iC6NLfDO773KnhME+rpIbMlzpMnf+Y+iw2gZVqOzvqOBux2VvuMA8vlm5kOEngFboVL03bi+iT1zt+fomOFGnlpMcTUecro8xyu/v2NEhpHLmqtB8scNrQysBxYcrvmT0T7Zs1tYghwA2zPcR2UTyGW2DXSDH8I4kwW6GL/AH0UuHY4ETeHZDNiDAJkDhdW+pz45e1pp5ryINzLTfaP5+Se1HmYAIMcTDgNvp0XWIcBmbFg4jdz+QVN+ce60uvZsxrt4lIqWnjKbXQB5yZcYtJvc81vNdIXyFDBOMPqODQTMauPTYvqMBUBEAyNnSxXTMZSj5XH3xuOquNdIkbbqq6xU1A6jr3/AJlFSoiICIiAiIgIiICIiAiIgIvCVl4/xxjLN87tw0HElS2T0apWXjq4JsZAF+9/oOqzK/iD3OAPu8NNdFw2tEzsdpvFiB97ln85fFxoSY/MR2VXG1coys96QCdY6b+CnDiIn3js537L0uawZnRN/sKs2qmH8MaBnqmduUnb+Y7eShxvibiSxkBugIILiP8A4Hc8lK1lSuZ91vrG2DrPJXaWEpUW5jAj4ifluWW4wqXgNQ0ntpxSJacpMnzxYu2uvGvZRNOWrLhEkhw3NqCHjjBzdlp+JeLPnLSAa0j/AFHXPJtPU8zZYwa4FzXlxc1wEuEFzarQ9ruIz+0HSFPhbLmtPDg5Ms3YS3tbrYgq1RqOm20X5gCD2lU6L4eOLRP6m2PpC2adKIifS5jU7Vpznqs9ljvN5Oy/8LynXIyt1kwJvc2XlQFhLwdRFge4nklWqGkOc3zA7omNRfn0KzjStivDmvLsti0ukA2943j6cFd8Jplovy7/APSq+0IdIkzqdnVWfakOAB2j1XSajZcLLyk64PTv/Md17SMtH3dcgaj7+5+SotIvGmRK9QEREBERAReIgIvEQeqhivFWNsPMeGnUrvxWoW0XkbvmQD818zhDGZ2vlz9AYN/vQrPXWLF3EV6lT3jA3Cw/lUK2EBfd3lyyYNzeAFziMeqJxRLXdfofovN13rci/WxcWC5o1J9CeX2VlUnklXG2jiI6pLd1bG7QfbMdSJ7GD6qZtIOMuvu5FZ2DfIkmw2cHfSVaL84gSBpIMGOa9Euxw6+KnxHiDWHK279gFz2UTcLUqEF9gNJALhxGxqnw+HawHQaGes3O1dvxl4a0m2vw90rXNS4bBsZoL7zc91leLeJ0CWsDgXlwYCLxJsC7T3gF26hVqT7R0tMjKywjjtPdSf8A5+maeSMosQRZzXCC1wO8EA33I1k+2bVBiR8PmP6Rr6fJaDKxLRckbtlv4UNZha6HX2GNDIvbiD6qDw8GfZzcODZ/xPUEK1xlxde3yF82BA589xuF153gEjSR2EGZ6JSbJcxxsSBOoltx9Va9nYw6IsIgzvssuqs7DwBAEcPeJ3ElSU8UxpMCTNzF5XIzCZk2gDQh+t+l7qx+GB8xgm08YAvHZa5ueouYSpI6r14v6ffqvKBExtUlUWWhJSNvvbddqKi6fvr9VKgIiICIiDiUlcErkuQSSkqLMsX+of6noYMD2pcXuktptGZzo+QU0bOKIyOnSCe1/ovmsBi2GsaWhLXWtEe7EzvPqvlsd/XOKrEMp0hRa43malVzTqA3LItwWt4d4XLzmJm7TGsAgxPNoPRc+uvmY1imSlDXn9/Vd4k+Zx3meF7/AFUVM3XnrabDiI7KziDDJ3ff7qlngn9R9VeojMCN4/6WoOcDVD4l0NOvDn1WtRxzdGySdwtI4r5LDvNN5YZgnoDot7D41rLZSTbhfb0Xbm45dTWuwvdfQTobq9QoDaVj0/E3u92mADtJJ9ICtUfbO1dl5AdLrbPNaVSsGCYJ/SCT6LLxvidY2pCm3eXHO4cmMkdyrQ8PBILiSeN1cp0Gt0AUdJkfPYfD1RndVcXhxDg4jKQ4AAjLsb5QR1UbqkEH/aTw+HsbL6PEVWkZSR5rbNu3osGthcvlNrkb4+7dlfpz6m9a0sKBBMTYTOkyZHHYpKRmRY6mTaw1Wd4XXsWnW4PBw3FaFR7IaT7wI7aHqpYsrrDguEjgPNaNdejvVWACNs2sI+Urim3LO/fYTuUps3N32xxSK6oUoM8hPK30Vl4sqbQVcGgWxHSN+3zI/ZWFSJvHB3pB+iuoCIiAiIgqly4LlySo3vUVIXLH8R8Bo1n53h+YxJa8tkQBHAQBpCuVK0KjjvFGUml9Rwa0akrNVbwGApUARSptZOpA8zv1O1PUrAx/iYo1H878In6ErIxf9f5p/C0XVotnPlpzzJE9ws2jVq4kh7w1znGHlh8kzEA22ZfVY6qvovEKYFRwGnlI5FoVUC6lex4jOI1jjBM9jIURgLlZ8q9ey/QK1hjCouqL0V1rDVnxbDB4zCztZ4hVsFijtF2mDv4HkQpW1psVVxFJ2zZaB8QP1+a1L9JW5Q8Sfsa2Nlj+6sN8QrnQNA5fuVkYHEOyw3nI1Ct08XV2H0C1rnY16ZrnV5HIAKzTwriPM4nmZWRRxOIPxD/i1WmGub+0PQAKt839NSlgANVB4vhJhwHA7OX3wVc4WodXvPU/RWcN4cBPEQdsqw6/1lHyvE/FafzDfxVykBe05pB4zZR4mgfM066cAdhnsVYoOylrzwDhuO/rHoVPPhj+1wMzXdIg6jeRou8Q05co2+Xobz29V0QII1a77B+9ye0Hb71VivQ4tgDYAPRT0nKu5xsY9dikY9bHh99vM/4lWqBlo5D5Knm87OZ/xKtYX3R1HYlBKiIgIiIM4qNylcFwQs1VSuxfOePYBlQQ/NbSI9WkEHTcvqXhU8TQlZqvjcPgKDYLmueRYF/mA5Ms0dlpsqtiBbds7KzXwsKtUpcFmq0MQ8VWlvxGHAnY+IdyB2/wvm8S1zHFrgWuGoNiOi0KWMyEZgSAeqnxHjYcAMmlg4gZo2dr7dvJZsoxgxx2FdtpKy/HF2unS3YL1mJ4BWc1EmFotBGYEiL6iP3Vl7QLCCOVj01CrDEoa63OIalfTEDKSHCQeI4HVRTxXJqqJ1VLz+k1KKh2VHN/3FXqL6roy13dCDPNZLqnL5Lhjmg+6en7Ij6NlHEaGs/tCmp4Gqfeq1D1IXz9IUtc729T6wrtJrD/AO8/8j9VY23nYRwZcl2UbdY57YVemSwjMbOJa5vDUGfVVKNNov7a4254+qtV4IGVzXciDHMBOpsYzLq9hqxb5bcCrEv3A91g4aofdOom37LRoPHxTO+SE5up58L5047l3RdvUTX7L9ZXL6gaJJWlM/8A5BwBPe31Wjhh5R1+ZWHg3l1Tmf5W/TFgkHSIioIiIKTmqIhWCFwWqKruCie1WnNUbmKWKoVKarVKAWm+moHU1nBk1cKCqlTBjcFt1KSrvorNisY4UbkGHC0X0VGaSYKf4YKN9FXjTXhpq/KYy3ghROctKpQVWphlqVMUiVxmVh1Arg01UxxTrEHU8jBVuliAdjT0gqv7JdNoqzlWhTqj+wd1doV2j4OxCyGMO9WGNPBb/Aa7xIkWI0G9d0sUHNvZw+4Kz6biFYczPGw/PmuXf8d9notsxciJI5XXDy4/3HiQYWY5jmmY/boVq+H4mRq79JJjpsSXfWcxreDYQtGZ2psBu3ytdVsG0xJVlbxRERAREQQlq5LVPC5LUEBauC1Wcq5LVFVixRupq2WLksTBRdSUT6K0TTXBppgy3UFE7DrWdSUZoqYusg0FwaK1zQXBoJhrJNFcnDrVNBPw6fiaxXYRROwS3fw69/Dq4a+eOCQYUr6H8Kn4NalGA3DcFMzCraGCUjcGrqMqlg1doYMbVfp4RWKeGCIrNw7SIyg81JhsC0GYCuimuwFEAF6iKKIiICIiAiIgLyF6iDyF5lXSIOC1CxdogjyLk01MiCA0l57FWEQVvYJ+HVleQgrCguvYBWEQQexC99kFMiCMU11kXSIPISF6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2230" name="AutoShape 6" descr="data:image/jpeg;base64,/9j/4AAQSkZJRgABAQAAAQABAAD/2wCEAAkGBxQTEhUUEhQVFBUXFBQVFxQVFRQVFxQUFRUXGBgXFBQYHCggGBolHBUUITEhJSkrLi4uFx8zODMsNygtLisBCgoKDg0OFBAQFCwcHBwsLCwsLCwsLCwsLCwsLCwsLCwsLCwsLCwsLCwsLCwsLCwsLCwsLCwsLCwsLCwsLCwsLP/AABEIASIArgMBIgACEQEDEQH/xAAcAAABBQEBAQAAAAAAAAAAAAAAAQIDBAUGBwj/xABHEAABAwICBgYFCQUGBwAAAAABAAIDBBEhMQUSQVFhcQYTIoGRoTKxwdHwBxQjQlJygpKyMzRTYsIVc5PD4fEWF0RUY4Oj/8QAGAEBAQEBAQAAAAAAAAAAAAAAAAECBAP/xAAfEQEBAQACAgIDAAAAAAAAAAAAARECURIxAyFBUoH/2gAMAwEAAhEDEQA/APcUIQgEIQgEJCbZqhV6SDRh4nb90bUF2WVrRdxA5+xZ1ZpprMvM28s1g1da5xvjzzd3bu5QxsBz89quIv1HSCT6o8BbzKz5dMzk524axv4BWTTXFm5pRQkC7vd5piqb6+a3pH45hI2tnGTj4e5WxCScsOGVlYlhNrtYT8ZpiKselZ25m/xxV6n6Qu+uPEY+IwVaWlcTkRllvO9N+YkDHH2eSYOiptKMfw8x5K61wOINxwXFGG2INuStUuknMPavzHtG1MTXWIVGk0iHDG33hl37leUaCEIQCEIQCEIQCjnnDBc9w2k7glmlDQScvXwCyKif67s/qt3D42qhK2sP1s9jNg4u3rKcC83dipQ0uNyphGqkQtiCVtOMgPgq22AqeOGyKgigsrLWqVsasRxoisyJP1eCuhgShqmqpNjGQwTXwcFe1UqaMeakBWbPS2XUloOxQTUwKamOWjc6M3b3jYVtaPr8MMRtbtbxG8cFBWUVsRkqDLsdrD/cKo6xjwRcYgpyx6SrA7TfRPpN+yd4C12uuLjEFZUqEIRQglCqV78NUbc+W5BWnl1jrH0W5D2rMe4uNz8BWqx2AaOZ5KBrVUKwK5HFbPNNpWbfBWmtVU0MUjI08NUrGqAZGnhqAU5QCEIQIlSWQECoQmOQMmjuFi1NPbkt+6rTRAghUc8x5YbjvG8LXoajVIF+w70T9knZyPrVCohtgm0xzYcjlzRHSoVPRtQXNs70m4HiNh+NxVxRSPdYXWY51zcq1XPwA3qkFqCFzLuJKcGJQlBUDrJQTvKaCkLlRMJyNqkZWbx4KpdF0F11Y0bCU0152N81WskIUE5rXcEnzt+/yUQCQpiJhWv4eCUVx2gKvqpNVBox1rTngrIcDiFi2T43kZGyYNcqtIbFNirMO14hDpmnaiq1cy4uNmazHjatoi4IWU8ILMMuq5r9mTuR292BW0sKIbNhC1qJ12C+Yw8ESKtY67uWCruNgU+Y3ceZUUuSqmgp7QkY1SXsgLJNVNc5DSgVAS2QEDgEhCUIQDQghF0XRCWTSFIEiCJATyEgCBySyTJKgS9slFI1S3TXII72c34zWrQn0hxB+PBY0jsVrULsTy9v+qiqrszzKY9PkzPM+tNcqEukJQ5NJUBdKCmAoJTRKHJCVCXLH0PpCWWN2sWCRkj43dg2u03GGtta5vemjd10dYszr5RmxjvuPIPg4W803+0gPTZIziWEj8zLhNGprpwes+CtY/0XtdyIJ7xsU7Xpotgo1lAHI6ywJJsBiTyQWENVemqmvaHMc17TYhzSHAggEWI4EHvU4RA5DUiFQtkwjAp6ackFeVqvxvse73Ko/EjmrGZtwPsQOqBZzuaiKs17e1feFWUU0qMqYqKRShCUwuTnNKicgUlY8EPV1UgB7MzBKBufGdV/O4ezwWrdUNJCz4ZN0uo77soLAPz9V4Iq3dF0tkWREMtOx3pMa7mAT4qrUUjmi8Uj24+ie20kiwADsRiRtWjZMtd3BvrPuH6ggrx00xGNQ8Y7I4fa0qrpehlLAwVErjI5seqWwAWd6ZwjBwYHHA7FtBVJHkzAD6jC7HIGQ2B8Gvw/m71FM0ZTmFjYwS9+s4nslrQ1znEXFyAALDDPVyGIGxEcMceKrRtt7Scyd5UgKqJ3JhKRrkEKhxTZE5qie5EOhxdyVyhZeQnc23iR7lXp22HNXtGtwc7efIfBQOr2Xbfd6j8BZ5Wy5twRvWO9tiQUUijkGCkCa4KBkZwUsZUMYsVOwYqB0tMHc+CoaX0U58MjWHtFpLL7Ht7TD+YNK1A62KnaUVg030kbJGi7Xsa8HeHAOHkU8s4KxoJtmPi/gzSR8mE9ZGO6OSMdyl0vSPkYGskMdjckZuG66CjJgL/BO4cUkUJ5nM2G0qaOncLaznGxJFnYcAbnYNvtyfSUk3WFxkPVkW1Lk7BiCcr45ZJoi6p5NmjHaTk3nx4KvoynOq59r67y4HO7R2Gm/ENDvxLS0o8sidqYONmM+/IdVp/M4HxU8UYY1rW4BoDQNwAsERSQrT7HMKJ7QqGNKfmoXOTwUDnlRxtuUpxUzG2CqHOK1II9VoG4ee1UKRms7gMe/Z8cFpJQKjpCL6w5H2K8mvbcWO1RWOhydLGWkg/7hIEEMgUsTsE1zUlPuUotgJ0KaxPjzUVSi7FW9uyWFsgH88TtSQ/lkgH4VovGCztL9h9PLgA2XqnE/YnGoAOcvzfwWjJkqKTxirlN6KrP2qzTnsjBQUa7tTRM2NDpXd3YYDzL3Ef3amkKq6NOu+eU5Ok6pn93Tksx/wDaZzfc4KzIqVG4qJzk96hlOCIjzUl0xiljCokYE4uSKaii1nX2DzKqLtHFqtxzOJU6EKKEIQgrV0NxcZj1bVngrZWVUx6rrbMwgjKiyKmTZGXCCdiffEKCF2CnKyqDTlK6WnlYw2eWO6s2vqytGtG622zw09ykoqxs0LJWejJGyRv3XtDh5FWGPWPoN/VxzQu/6d7wMLAwvvLDbgGOEfOJyovO29/qTq2r6mnfIBrFjHOa37ThfVaOJdYd6z63S0UYOs4Y5WxvfcptKWcynYcn1EJ/wyZx5xBQWaGk6qJkd9YsY1pcc3OA7TjxJue9JIrL1VeqiFyrSHFTyFQMGKB7G7FYskY2ycqEtuWtTxarQPHmqlBDc6x2Ze9X0AhCEAhCEAq1dFrNvtGPvVlCDFa5PRUR6riNmY5JoQEeZU8ZwVfWsUNqLbFBdPqXIVekHfOpjHYGVkMHa1rWhdUOLrDaesd3MGa35ZyeAWBSwh1dKXPaQxjdVmvjchtzqZjMg8xvWa1Gh8yaRYMBFsSWg34nBJMbGNzibQy67RfshzmuiJO09mV+F7XINlPFpZgs2MDtSBouRZ1wO203ywdzRXyA3AAPaaDax+sAT3Y+CI1pHgZqo+XcoHFC0hXG6dCxRqdmSByfDHrG3wAo1o0EVm32n1bFUWWtsLBKhCKEIQgEIQgEIQgp6Sj7OtuPkfgLP11r1Qux3IrDQOe5R6yVygCgmLsLrmodG69TO+U2ZrMbZoc172lrTquIyZ6OQubZhb8uwb3C/IXJ9Vu9UKOoPW1Rub9cwZ7qeE2t33/Es8prUuarTULmPa+IxuAtqk2vY4HYLZ2wsdiv0tLe2uO3rNc1zSSHEnI2JyztljkpBWXtcZbrbdnJO+eWlY1lgOqebW260eIucMCplRacLZpAUrjdRFbRLdPjKhYFJEgnYLkDeQFsgLMoG3eOFz8eK1FUCEIRQhCEAhCEAhCEDZBgeRXPhdCQuftbDaMFAr8lA1WeqvmU5gaDkoKu5ZVPGRJUkjOdrhxHzanbfxafBdHPq3bhtPqVI27ZsMXnZ9mzP6UVnxMJUjYCZb2yiaALWzc65P5W+CnBANlPq9t33I/1SKaAMR1SljwvzTmZqohtZLFtT3pGKo0NGtzPIK+q9CyzBxxVhVQhCEAhCEAhCEAhCEAs7SdLgXtwsMfetFUNPm1NMRsikOGYs04jlmg5mu0k9p7NgN9rrOk0xNfB4/K23mFwzumkbJjHIHYW7YF8drSNuzHatij0/C8XErQL/Wu314blx/LefVevCRvv09MCLuaccOy3DDgBdV/7fl1T2vrPPoi2Lydyp9c1xBaWv4gg+pAcA3Zjj4m/tXN58u3r4zo2q05MbXecxkAPYohp6fWPbcchc22XP9RVepcBY73AKH52A4jkL/HNSc7214zpoP01UHKS3d/orVNpOo/inw94WU2Qu9EX5C6mZUauZttsbAnkNq9OPLlb7rHLjM9Op0bXSFwDnAjiAulo6YvNz6Iz48FwOjqwnFg/Fb3r0+hp+rY1tybZk4kk4k+JXf8AHufbnvtOhCFtAhCEAhCEAhCEAhCEAkcL4HEbkqEHz9046JOjrMGardZzgc2ujx1bbb7O5Y2kqQ6lmOLXC+DHAX9S9N0pIJpHibBwcQQdhByHkFxvSfRAHoWd94stfvII8Vm+9V5+9lSDYiW290ZLfEhLUV0rBZsr2b9V7m+QIWo/Q9X9SmmI+1EXO8mkok0TpA2+grTfL6KY+FwmzsYo0rUf9xN/jSe9W4tL1JH7eU8TI8+srQh6L6Rcf3Or/FTvH6gtFnQbSLj+6SN4a0Ef6nhKsrnIdLTOd23vltsFj52XQ6PmdI4BzpGNy6u97/h381vaN+TmvcO11beElRe3dCHLbd0S+ZjWmqIWkj0WssSfvPfrHuapaizotoZqBt8LWvssvV2m4uvL9DgSENF2tvZ0jhjbgNi9Qa2wAGzBaiFQhCoEIQgEIQgEIQgEIQgEIQg8z0801Ej33sdYjAZAYAHfgFxGnXSwY9YBwuLflf712nSJ7uvkfCLDXOA2kGxdjvIJ71yWl9KuB+labbwTGfPA+KlHOQdPZWm2rBJ96Fh/S5abPlQlYP3SlPON4/qspYNM0Dv2sbjv1qenlHjbFbMGl9CWAe2DL62j2G3gs/xWEPlXl+rTUjTv6k5cy9QTfKfWH0epZ9yCLyvddYzpDoJhu1kVxtZo+EHu1m4Kf/mNo6P9nHOfuxU0I8WAFay9K52i0jpqrA1PnbmnaAImeQHrVmk6O1DCHTdXrkjs9Z1juJeWXsOb+5aM/wArEZwjpmncZ5nTeAxVdnSWrrD2nFsYIBETNVovkHFuPcXBZu9o62ja0lsUdtYkN4DeT7l6EF51Q0QiaA303WA36xyHO69FC1ECEIVAhCEAhCEAhCEAhCEAhCEHnHSe0FQ/Vxae2R9hzsSOW3vsuR0zURSYOc6O+9zmtPeMF6B0yoHMeZ7a0braxGOo4ANF+BAGO/uXBacpWyN+i1CdvpA94bn3rNGPD0Cp5yC2c33CSJ/6rFbEfyOCQYTyN4iKJ3+euPm6KVxN2RNI/lcz2hvrUg6G6UP7OCXukiH+Ys/X7K7OH5EmAduql5iKFvrlcrUXyY6MiP01UTva+ogj8msv5rhI+gWmDnTSnnLD7ZVr0nyV6UeLOEcX35WHx1NZW+PerHc0rNA0gszqHuHAzuJ5uuFW0j0xjnIZSwGwyc/ANO8RswaedlU0T8jLgL1VXzbE2zfzOt6lYr9GaNpR1cTzPJgLBxlI527DB5qXPxEX9FNexzJHEl2sCPHIc8l6SuM6HUTpfpZBqtYew3e4bSeGHfyXZrcQIQhUCEIQCEIQCEIQCEIQCEIQI5oIIIuDgQciOK876XdCACZYGktzLG3D2cWWxLeGzll6KhB4VAKmPGCrkb/K7Vkb5i6tjpNpVmDZoCP5oQP0hel6f6KxVF3NJhl/iMANz/5GHB3keK8t6S0ddQ4zwsli/jxlzWfiBDiw88NxKZBP/wAZ6W2zU44thcT4EKudN6Sc4k1kgvgQ1jGi3AYWzzGKw4+k4/hf/S/9K6To1R1lbZ0UAZF/Gle7U/CNS7+7DeQrTVRmjZJMaioqJcbkSSut+UWwXZ9GeiFwC5nVR52tZz+Q2Die7euk0F0YjgAc8iWT7RbZrT/Iy5tzJJW8oGQxNY0NaAGgWAGwJ6EIBCEIBCEIBCEIBCEIBCEIBCEIBCEIBI9oIIIBBFiDiCDsISIQeaR9HaQV7AKWnA604CGIDw1V6YBbAIQoFQhCo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2051720" y="2996952"/>
            <a:ext cx="4392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 smtClean="0"/>
              <a:t>De-lamp + 1x LED Tube:</a:t>
            </a:r>
          </a:p>
          <a:p>
            <a:pPr algn="ctr"/>
            <a:r>
              <a:rPr lang="en-AU" sz="2000" dirty="0" smtClean="0"/>
              <a:t>(at 7% discount rate)</a:t>
            </a:r>
          </a:p>
          <a:p>
            <a:pPr algn="ctr"/>
            <a:r>
              <a:rPr lang="en-AU" sz="3600" dirty="0" smtClean="0"/>
              <a:t>Payback: 1.5 years</a:t>
            </a:r>
          </a:p>
          <a:p>
            <a:pPr algn="ctr"/>
            <a:r>
              <a:rPr lang="en-AU" sz="3600" dirty="0" smtClean="0"/>
              <a:t>Years operation: 21.6</a:t>
            </a:r>
          </a:p>
          <a:p>
            <a:pPr algn="ctr"/>
            <a:r>
              <a:rPr lang="en-AU" sz="2000" dirty="0" smtClean="0"/>
              <a:t>(Fluoro: 9.6 years)</a:t>
            </a:r>
          </a:p>
          <a:p>
            <a:pPr algn="ctr"/>
            <a:r>
              <a:rPr lang="en-AU" sz="3600" dirty="0" smtClean="0"/>
              <a:t>NPV: $165 (year 10)</a:t>
            </a:r>
          </a:p>
          <a:p>
            <a:pPr algn="ctr"/>
            <a:endParaRPr lang="en-AU" sz="2800" dirty="0" smtClean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 A Greenhouse around the Corner – Webinar</a:t>
            </a:r>
            <a:endParaRPr lang="en-A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Study 3: Fluoro Tube to LED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http://www.remis-australia.com/images/led-fluro-T5/led-tubes-fluro-T5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290674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08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www.greenhouse.net.au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676671"/>
          </a:xfrm>
        </p:spPr>
        <p:txBody>
          <a:bodyPr/>
          <a:lstStyle/>
          <a:p>
            <a:pPr algn="ctr"/>
            <a:r>
              <a:rPr lang="en-US" dirty="0" smtClean="0"/>
              <a:t>Fact Sheets  &amp; Video Clips:</a:t>
            </a:r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5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885"/>
          <a:stretch/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>
                <a:solidFill>
                  <a:srgbClr val="FF0000"/>
                </a:solidFill>
              </a:rPr>
              <a:t>A Green House</a:t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around the Corner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www.facebook.com/images/fb_icon_325x3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204864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77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rman-translation-tips-and-resources.com/images/technical-german-trans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836712"/>
            <a:ext cx="2880320" cy="268504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2276872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dirty="0" smtClean="0">
                <a:latin typeface="+mj-lt"/>
                <a:ea typeface="+mj-ea"/>
                <a:cs typeface="+mj-cs"/>
              </a:rPr>
              <a:t>NMI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2924944"/>
            <a:ext cx="5328592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noProof="0" dirty="0" smtClean="0">
                <a:latin typeface="+mj-lt"/>
                <a:ea typeface="+mj-ea"/>
                <a:cs typeface="+mj-cs"/>
              </a:rPr>
              <a:t>‘National Meter Identifier’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unique </a:t>
            </a:r>
            <a:r>
              <a:rPr lang="en-AU" sz="3600" dirty="0" smtClean="0">
                <a:latin typeface="+mj-lt"/>
                <a:ea typeface="+mj-ea"/>
                <a:cs typeface="+mj-cs"/>
              </a:rPr>
              <a:t>bar code for every site in the NEM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4581128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noProof="0" dirty="0" smtClean="0">
                <a:latin typeface="+mj-lt"/>
                <a:ea typeface="+mj-ea"/>
                <a:cs typeface="+mj-cs"/>
              </a:rPr>
              <a:t>Meter No.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5576" y="5201816"/>
            <a:ext cx="82089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Number associated</a:t>
            </a:r>
            <a:r>
              <a:rPr kumimoji="0" lang="en-AU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with each individual meter or meter register/circuit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AU" sz="4800" dirty="0" smtClean="0">
                <a:solidFill>
                  <a:srgbClr val="FF0000"/>
                </a:solidFill>
              </a:rPr>
              <a:t>Some Technical Terms</a:t>
            </a:r>
            <a:endParaRPr lang="en-AU" sz="48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5536" y="908720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noProof="0" dirty="0" smtClean="0">
                <a:latin typeface="+mj-lt"/>
                <a:ea typeface="+mj-ea"/>
                <a:cs typeface="+mj-cs"/>
              </a:rPr>
              <a:t>Supply period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5576" y="1556792"/>
            <a:ext cx="79845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 smtClean="0">
                <a:latin typeface="+mj-lt"/>
                <a:ea typeface="+mj-ea"/>
                <a:cs typeface="+mj-cs"/>
              </a:rPr>
              <a:t>number of days supply this bill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rman-translation-tips-and-resources.com/images/technical-german-trans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836712"/>
            <a:ext cx="2880320" cy="268504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4725144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dirty="0" smtClean="0">
                <a:latin typeface="+mj-lt"/>
                <a:ea typeface="+mj-ea"/>
                <a:cs typeface="+mj-cs"/>
              </a:rPr>
              <a:t>Declining block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5417840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AU" sz="3600" dirty="0" smtClean="0"/>
              <a:t>where energy is charged at a lower rate the more you consume (e.g. gas)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AU" sz="4800" dirty="0" smtClean="0">
                <a:solidFill>
                  <a:srgbClr val="FF0000"/>
                </a:solidFill>
              </a:rPr>
              <a:t>Some Technical Terms</a:t>
            </a:r>
            <a:endParaRPr lang="en-AU" sz="48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5536" y="1124744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noProof="0" dirty="0" smtClean="0">
                <a:latin typeface="+mj-lt"/>
                <a:ea typeface="+mj-ea"/>
                <a:cs typeface="+mj-cs"/>
              </a:rPr>
              <a:t>Inclining block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5576" y="1916832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 smtClean="0">
                <a:latin typeface="+mj-lt"/>
                <a:ea typeface="+mj-ea"/>
                <a:cs typeface="+mj-cs"/>
              </a:rPr>
              <a:t>where energy is charged at a higher rate the more you consume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3573016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>
                <a:latin typeface="+mj-lt"/>
                <a:ea typeface="+mj-ea"/>
                <a:cs typeface="+mj-cs"/>
              </a:rPr>
              <a:t>e.g. first 1,000 kWh @ $0.23/kWh</a:t>
            </a:r>
            <a:endParaRPr kumimoji="0" lang="en-A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7584" y="4077072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>
                <a:latin typeface="+mj-lt"/>
                <a:ea typeface="+mj-ea"/>
                <a:cs typeface="+mj-cs"/>
              </a:rPr>
              <a:t>e.g. next 1,000 kWh @ $0.25/kWh</a:t>
            </a:r>
            <a:endParaRPr kumimoji="0" lang="en-A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1056"/>
            <a:ext cx="8229600" cy="85189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**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4274" name="Picture 2" descr="https://www.sa.gov.au/__data/assets/image/0016/13543/Bill_on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08912" cy="11034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2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1056"/>
            <a:ext cx="8229600" cy="85189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**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4274" name="Picture 2" descr="https://www.sa.gov.au/__data/assets/image/0016/13543/Bill_on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3853952"/>
            <a:ext cx="8064896" cy="10711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2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1056"/>
            <a:ext cx="8229600" cy="85189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Feed-in Tariffs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vicheroes.com.au/images/solar_electricity_b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25352"/>
            <a:ext cx="8848676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2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1883</Words>
  <Application>Microsoft Macintosh PowerPoint</Application>
  <PresentationFormat>On-screen Show (4:3)</PresentationFormat>
  <Paragraphs>505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Some Technical Terms</vt:lpstr>
      <vt:lpstr>Some Technical Terms</vt:lpstr>
      <vt:lpstr>Some Technical Terms</vt:lpstr>
      <vt:lpstr>Some Technical Terms</vt:lpstr>
      <vt:lpstr>Some Technical Terms</vt:lpstr>
      <vt:lpstr>**</vt:lpstr>
      <vt:lpstr>**</vt:lpstr>
      <vt:lpstr>Feed-in Tariffs</vt:lpstr>
      <vt:lpstr>The thing about bills is....</vt:lpstr>
      <vt:lpstr>PowerPoint Presentation</vt:lpstr>
      <vt:lpstr>Where do I Start?</vt:lpstr>
      <vt:lpstr>How significant is Lighting?</vt:lpstr>
      <vt:lpstr>Is it worth replacing?</vt:lpstr>
      <vt:lpstr>How can I find out my lighting load?</vt:lpstr>
      <vt:lpstr>Energy Meters</vt:lpstr>
      <vt:lpstr>Lighting Audit</vt:lpstr>
      <vt:lpstr>What types are there?</vt:lpstr>
      <vt:lpstr>Natural Light</vt:lpstr>
      <vt:lpstr>Natural Light?</vt:lpstr>
      <vt:lpstr>Incandescent</vt:lpstr>
      <vt:lpstr>Incandescent</vt:lpstr>
      <vt:lpstr>Halogen</vt:lpstr>
      <vt:lpstr>Halogen</vt:lpstr>
      <vt:lpstr>Compact Fluorescent (CFL)</vt:lpstr>
      <vt:lpstr>Compact Fluorescent (CFL)</vt:lpstr>
      <vt:lpstr>Fluorescent</vt:lpstr>
      <vt:lpstr>LED</vt:lpstr>
      <vt:lpstr>LED</vt:lpstr>
      <vt:lpstr>LEDs of all Shapes &amp; Sizes!</vt:lpstr>
      <vt:lpstr>LED do Fluoro Tubes too!</vt:lpstr>
      <vt:lpstr>What should I look for in a lamp?</vt:lpstr>
      <vt:lpstr>What should I look for in a lamp?</vt:lpstr>
      <vt:lpstr>What should I look for in a lamp?</vt:lpstr>
      <vt:lpstr>What should I look for in a lamp?</vt:lpstr>
      <vt:lpstr>LEDs!</vt:lpstr>
      <vt:lpstr>But LEDs Cost Heaps!</vt:lpstr>
      <vt:lpstr>Case Study 1: Halogen to LED</vt:lpstr>
      <vt:lpstr>Case Study 1: Halogen to LED</vt:lpstr>
      <vt:lpstr>Case Study 2: CFL to LED</vt:lpstr>
      <vt:lpstr>Case Study 2: CFL to LED</vt:lpstr>
      <vt:lpstr>Case Study 3: Fluoro Tube to LED</vt:lpstr>
      <vt:lpstr>Case Study 3: Fluoro Tube to LED</vt:lpstr>
      <vt:lpstr>PowerPoint Presentation</vt:lpstr>
      <vt:lpstr>www.greenhouse.net.au </vt:lpstr>
      <vt:lpstr>A Green House around the Corner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AEMC’s advice to SCER on differences between actual and forecast demand in network regulation</dc:title>
  <dc:creator>craig.memery</dc:creator>
  <cp:lastModifiedBy>Catherine Devlin</cp:lastModifiedBy>
  <cp:revision>542</cp:revision>
  <dcterms:created xsi:type="dcterms:W3CDTF">2013-02-27T03:41:17Z</dcterms:created>
  <dcterms:modified xsi:type="dcterms:W3CDTF">2014-10-07T04:13:29Z</dcterms:modified>
</cp:coreProperties>
</file>