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4"/>
  </p:handoutMasterIdLst>
  <p:sldIdLst>
    <p:sldId id="256" r:id="rId2"/>
    <p:sldId id="257" r:id="rId3"/>
    <p:sldId id="259" r:id="rId4"/>
    <p:sldId id="280" r:id="rId5"/>
    <p:sldId id="260" r:id="rId6"/>
    <p:sldId id="261" r:id="rId7"/>
    <p:sldId id="263" r:id="rId8"/>
    <p:sldId id="262" r:id="rId9"/>
    <p:sldId id="264" r:id="rId10"/>
    <p:sldId id="277" r:id="rId11"/>
    <p:sldId id="265" r:id="rId12"/>
    <p:sldId id="266" r:id="rId13"/>
    <p:sldId id="281" r:id="rId14"/>
    <p:sldId id="278" r:id="rId15"/>
    <p:sldId id="270" r:id="rId16"/>
    <p:sldId id="279" r:id="rId17"/>
    <p:sldId id="271" r:id="rId18"/>
    <p:sldId id="272" r:id="rId19"/>
    <p:sldId id="282" r:id="rId20"/>
    <p:sldId id="273" r:id="rId21"/>
    <p:sldId id="274" r:id="rId22"/>
    <p:sldId id="275" r:id="rId23"/>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99"/>
    <a:srgbClr val="00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4" d="100"/>
          <a:sy n="104" d="100"/>
        </p:scale>
        <p:origin x="-174" y="-9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AU"/>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BEA3B617-1495-4C32-9BDA-39E925C91EF5}" type="datetimeFigureOut">
              <a:rPr lang="en-AU" smtClean="0"/>
              <a:t>6/09/2012</a:t>
            </a:fld>
            <a:endParaRPr lang="en-AU"/>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AU"/>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CE61E7A9-E8DA-4972-80FE-F153B45DDD5A}" type="slidenum">
              <a:rPr lang="en-AU" smtClean="0"/>
              <a:t>‹#›</a:t>
            </a:fld>
            <a:endParaRPr lang="en-AU"/>
          </a:p>
        </p:txBody>
      </p:sp>
    </p:spTree>
    <p:extLst>
      <p:ext uri="{BB962C8B-B14F-4D97-AF65-F5344CB8AC3E}">
        <p14:creationId xmlns:p14="http://schemas.microsoft.com/office/powerpoint/2010/main" val="1611777311"/>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AU"/>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AU"/>
          </a:p>
        </p:txBody>
      </p:sp>
      <p:sp>
        <p:nvSpPr>
          <p:cNvPr id="4" name="Date Placeholder 3"/>
          <p:cNvSpPr>
            <a:spLocks noGrp="1"/>
          </p:cNvSpPr>
          <p:nvPr>
            <p:ph type="dt" sz="half" idx="10"/>
          </p:nvPr>
        </p:nvSpPr>
        <p:spPr/>
        <p:txBody>
          <a:bodyPr/>
          <a:lstStyle/>
          <a:p>
            <a:fld id="{04CEA632-3BA9-4AAE-BAAD-A5ECE5A3D104}" type="datetimeFigureOut">
              <a:rPr lang="en-AU" smtClean="0"/>
              <a:t>6/09/2012</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B0EEFE6-C84C-45D2-A584-FD40FD622287}" type="slidenum">
              <a:rPr lang="en-AU" smtClean="0"/>
              <a:t>‹#›</a:t>
            </a:fld>
            <a:endParaRPr lang="en-AU"/>
          </a:p>
        </p:txBody>
      </p:sp>
      <p:sp>
        <p:nvSpPr>
          <p:cNvPr id="8" name="Rectangle 2"/>
          <p:cNvSpPr>
            <a:spLocks noChangeArrowheads="1"/>
          </p:cNvSpPr>
          <p:nvPr userDrawn="1"/>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AU"/>
          </a:p>
        </p:txBody>
      </p:sp>
      <p:pic>
        <p:nvPicPr>
          <p:cNvPr id="1025" name="Picture 1"/>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484003" y="6059603"/>
            <a:ext cx="3627438" cy="7445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494104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04CEA632-3BA9-4AAE-BAAD-A5ECE5A3D104}" type="datetimeFigureOut">
              <a:rPr lang="en-AU" smtClean="0"/>
              <a:t>6/09/2012</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B0EEFE6-C84C-45D2-A584-FD40FD622287}" type="slidenum">
              <a:rPr lang="en-AU" smtClean="0"/>
              <a:t>‹#›</a:t>
            </a:fld>
            <a:endParaRPr lang="en-AU"/>
          </a:p>
        </p:txBody>
      </p:sp>
    </p:spTree>
    <p:extLst>
      <p:ext uri="{BB962C8B-B14F-4D97-AF65-F5344CB8AC3E}">
        <p14:creationId xmlns:p14="http://schemas.microsoft.com/office/powerpoint/2010/main" val="12382916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04CEA632-3BA9-4AAE-BAAD-A5ECE5A3D104}" type="datetimeFigureOut">
              <a:rPr lang="en-AU" smtClean="0"/>
              <a:t>6/09/2012</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B0EEFE6-C84C-45D2-A584-FD40FD622287}" type="slidenum">
              <a:rPr lang="en-AU" smtClean="0"/>
              <a:t>‹#›</a:t>
            </a:fld>
            <a:endParaRPr lang="en-AU"/>
          </a:p>
        </p:txBody>
      </p:sp>
    </p:spTree>
    <p:extLst>
      <p:ext uri="{BB962C8B-B14F-4D97-AF65-F5344CB8AC3E}">
        <p14:creationId xmlns:p14="http://schemas.microsoft.com/office/powerpoint/2010/main" val="27642702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04CEA632-3BA9-4AAE-BAAD-A5ECE5A3D104}" type="datetimeFigureOut">
              <a:rPr lang="en-AU" smtClean="0"/>
              <a:t>6/09/2012</a:t>
            </a:fld>
            <a:endParaRPr lang="en-AU" dirty="0"/>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B0EEFE6-C84C-45D2-A584-FD40FD622287}" type="slidenum">
              <a:rPr lang="en-AU" smtClean="0"/>
              <a:t>‹#›</a:t>
            </a:fld>
            <a:endParaRPr lang="en-AU"/>
          </a:p>
        </p:txBody>
      </p:sp>
      <p:pic>
        <p:nvPicPr>
          <p:cNvPr id="8" name="Picture 1"/>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484003" y="6059603"/>
            <a:ext cx="3627438" cy="7445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772519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4CEA632-3BA9-4AAE-BAAD-A5ECE5A3D104}" type="datetimeFigureOut">
              <a:rPr lang="en-AU" smtClean="0"/>
              <a:t>6/09/2012</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B0EEFE6-C84C-45D2-A584-FD40FD622287}" type="slidenum">
              <a:rPr lang="en-AU" smtClean="0"/>
              <a:t>‹#›</a:t>
            </a:fld>
            <a:endParaRPr lang="en-AU"/>
          </a:p>
        </p:txBody>
      </p:sp>
    </p:spTree>
    <p:extLst>
      <p:ext uri="{BB962C8B-B14F-4D97-AF65-F5344CB8AC3E}">
        <p14:creationId xmlns:p14="http://schemas.microsoft.com/office/powerpoint/2010/main" val="41670019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Date Placeholder 4"/>
          <p:cNvSpPr>
            <a:spLocks noGrp="1"/>
          </p:cNvSpPr>
          <p:nvPr>
            <p:ph type="dt" sz="half" idx="10"/>
          </p:nvPr>
        </p:nvSpPr>
        <p:spPr/>
        <p:txBody>
          <a:bodyPr/>
          <a:lstStyle/>
          <a:p>
            <a:fld id="{04CEA632-3BA9-4AAE-BAAD-A5ECE5A3D104}" type="datetimeFigureOut">
              <a:rPr lang="en-AU" smtClean="0"/>
              <a:t>6/09/2012</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6B0EEFE6-C84C-45D2-A584-FD40FD622287}" type="slidenum">
              <a:rPr lang="en-AU" smtClean="0"/>
              <a:t>‹#›</a:t>
            </a:fld>
            <a:endParaRPr lang="en-AU"/>
          </a:p>
        </p:txBody>
      </p:sp>
    </p:spTree>
    <p:extLst>
      <p:ext uri="{BB962C8B-B14F-4D97-AF65-F5344CB8AC3E}">
        <p14:creationId xmlns:p14="http://schemas.microsoft.com/office/powerpoint/2010/main" val="13908773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Date Placeholder 6"/>
          <p:cNvSpPr>
            <a:spLocks noGrp="1"/>
          </p:cNvSpPr>
          <p:nvPr>
            <p:ph type="dt" sz="half" idx="10"/>
          </p:nvPr>
        </p:nvSpPr>
        <p:spPr/>
        <p:txBody>
          <a:bodyPr/>
          <a:lstStyle/>
          <a:p>
            <a:fld id="{04CEA632-3BA9-4AAE-BAAD-A5ECE5A3D104}" type="datetimeFigureOut">
              <a:rPr lang="en-AU" smtClean="0"/>
              <a:t>6/09/2012</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6B0EEFE6-C84C-45D2-A584-FD40FD622287}" type="slidenum">
              <a:rPr lang="en-AU" smtClean="0"/>
              <a:t>‹#›</a:t>
            </a:fld>
            <a:endParaRPr lang="en-AU"/>
          </a:p>
        </p:txBody>
      </p:sp>
    </p:spTree>
    <p:extLst>
      <p:ext uri="{BB962C8B-B14F-4D97-AF65-F5344CB8AC3E}">
        <p14:creationId xmlns:p14="http://schemas.microsoft.com/office/powerpoint/2010/main" val="11445213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Date Placeholder 2"/>
          <p:cNvSpPr>
            <a:spLocks noGrp="1"/>
          </p:cNvSpPr>
          <p:nvPr>
            <p:ph type="dt" sz="half" idx="10"/>
          </p:nvPr>
        </p:nvSpPr>
        <p:spPr/>
        <p:txBody>
          <a:bodyPr/>
          <a:lstStyle/>
          <a:p>
            <a:fld id="{04CEA632-3BA9-4AAE-BAAD-A5ECE5A3D104}" type="datetimeFigureOut">
              <a:rPr lang="en-AU" smtClean="0"/>
              <a:t>6/09/2012</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6B0EEFE6-C84C-45D2-A584-FD40FD622287}" type="slidenum">
              <a:rPr lang="en-AU" smtClean="0"/>
              <a:t>‹#›</a:t>
            </a:fld>
            <a:endParaRPr lang="en-AU"/>
          </a:p>
        </p:txBody>
      </p:sp>
    </p:spTree>
    <p:extLst>
      <p:ext uri="{BB962C8B-B14F-4D97-AF65-F5344CB8AC3E}">
        <p14:creationId xmlns:p14="http://schemas.microsoft.com/office/powerpoint/2010/main" val="3818575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CEA632-3BA9-4AAE-BAAD-A5ECE5A3D104}" type="datetimeFigureOut">
              <a:rPr lang="en-AU" smtClean="0"/>
              <a:t>6/09/2012</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6B0EEFE6-C84C-45D2-A584-FD40FD622287}" type="slidenum">
              <a:rPr lang="en-AU" smtClean="0"/>
              <a:t>‹#›</a:t>
            </a:fld>
            <a:endParaRPr lang="en-AU"/>
          </a:p>
        </p:txBody>
      </p:sp>
    </p:spTree>
    <p:extLst>
      <p:ext uri="{BB962C8B-B14F-4D97-AF65-F5344CB8AC3E}">
        <p14:creationId xmlns:p14="http://schemas.microsoft.com/office/powerpoint/2010/main" val="10270701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4CEA632-3BA9-4AAE-BAAD-A5ECE5A3D104}" type="datetimeFigureOut">
              <a:rPr lang="en-AU" smtClean="0"/>
              <a:t>6/09/2012</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6B0EEFE6-C84C-45D2-A584-FD40FD622287}" type="slidenum">
              <a:rPr lang="en-AU" smtClean="0"/>
              <a:t>‹#›</a:t>
            </a:fld>
            <a:endParaRPr lang="en-AU"/>
          </a:p>
        </p:txBody>
      </p:sp>
    </p:spTree>
    <p:extLst>
      <p:ext uri="{BB962C8B-B14F-4D97-AF65-F5344CB8AC3E}">
        <p14:creationId xmlns:p14="http://schemas.microsoft.com/office/powerpoint/2010/main" val="21716205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4CEA632-3BA9-4AAE-BAAD-A5ECE5A3D104}" type="datetimeFigureOut">
              <a:rPr lang="en-AU" smtClean="0"/>
              <a:t>6/09/2012</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6B0EEFE6-C84C-45D2-A584-FD40FD622287}" type="slidenum">
              <a:rPr lang="en-AU" smtClean="0"/>
              <a:t>‹#›</a:t>
            </a:fld>
            <a:endParaRPr lang="en-AU"/>
          </a:p>
        </p:txBody>
      </p:sp>
    </p:spTree>
    <p:extLst>
      <p:ext uri="{BB962C8B-B14F-4D97-AF65-F5344CB8AC3E}">
        <p14:creationId xmlns:p14="http://schemas.microsoft.com/office/powerpoint/2010/main" val="20293342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AU"/>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CEA632-3BA9-4AAE-BAAD-A5ECE5A3D104}" type="datetimeFigureOut">
              <a:rPr lang="en-AU" smtClean="0"/>
              <a:t>6/09/2012</a:t>
            </a:fld>
            <a:endParaRPr lang="en-AU"/>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0EEFE6-C84C-45D2-A584-FD40FD622287}" type="slidenum">
              <a:rPr lang="en-AU" smtClean="0"/>
              <a:t>‹#›</a:t>
            </a:fld>
            <a:endParaRPr lang="en-AU"/>
          </a:p>
        </p:txBody>
      </p:sp>
    </p:spTree>
    <p:extLst>
      <p:ext uri="{BB962C8B-B14F-4D97-AF65-F5344CB8AC3E}">
        <p14:creationId xmlns:p14="http://schemas.microsoft.com/office/powerpoint/2010/main" val="2099246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692696"/>
            <a:ext cx="7772400" cy="2520280"/>
          </a:xfrm>
        </p:spPr>
        <p:txBody>
          <a:bodyPr>
            <a:normAutofit/>
          </a:bodyPr>
          <a:lstStyle/>
          <a:p>
            <a:r>
              <a:rPr lang="en-US" b="1" dirty="0" smtClean="0">
                <a:solidFill>
                  <a:srgbClr val="009999"/>
                </a:solidFill>
              </a:rPr>
              <a:t>ACE </a:t>
            </a:r>
            <a:r>
              <a:rPr lang="en-US" b="1" dirty="0" err="1" smtClean="0">
                <a:solidFill>
                  <a:srgbClr val="009999"/>
                </a:solidFill>
              </a:rPr>
              <a:t>DisAbility</a:t>
            </a:r>
            <a:r>
              <a:rPr lang="en-US" b="1" dirty="0" smtClean="0">
                <a:solidFill>
                  <a:srgbClr val="009999"/>
                </a:solidFill>
              </a:rPr>
              <a:t> Network</a:t>
            </a:r>
            <a:br>
              <a:rPr lang="en-US" b="1" dirty="0" smtClean="0">
                <a:solidFill>
                  <a:srgbClr val="009999"/>
                </a:solidFill>
              </a:rPr>
            </a:br>
            <a:endParaRPr lang="en-AU" dirty="0">
              <a:solidFill>
                <a:srgbClr val="009999"/>
              </a:solidFill>
            </a:endParaRPr>
          </a:p>
        </p:txBody>
      </p:sp>
      <p:sp>
        <p:nvSpPr>
          <p:cNvPr id="3" name="Subtitle 2"/>
          <p:cNvSpPr>
            <a:spLocks noGrp="1"/>
          </p:cNvSpPr>
          <p:nvPr>
            <p:ph type="subTitle" idx="1"/>
          </p:nvPr>
        </p:nvSpPr>
        <p:spPr>
          <a:xfrm>
            <a:off x="1331640" y="2636912"/>
            <a:ext cx="6400800" cy="2376264"/>
          </a:xfrm>
        </p:spPr>
        <p:txBody>
          <a:bodyPr>
            <a:normAutofit lnSpcReduction="10000"/>
          </a:bodyPr>
          <a:lstStyle/>
          <a:p>
            <a:endParaRPr lang="en-AU" dirty="0" smtClean="0">
              <a:solidFill>
                <a:srgbClr val="006699"/>
              </a:solidFill>
            </a:endParaRPr>
          </a:p>
          <a:p>
            <a:r>
              <a:rPr lang="en-AU" sz="6000" b="1" dirty="0" smtClean="0">
                <a:solidFill>
                  <a:srgbClr val="006699"/>
                </a:solidFill>
              </a:rPr>
              <a:t>The Inclusive Classroom</a:t>
            </a:r>
            <a:endParaRPr lang="en-AU" sz="6000" b="1" dirty="0">
              <a:solidFill>
                <a:srgbClr val="006699"/>
              </a:solidFill>
            </a:endParaRPr>
          </a:p>
        </p:txBody>
      </p:sp>
    </p:spTree>
    <p:extLst>
      <p:ext uri="{BB962C8B-B14F-4D97-AF65-F5344CB8AC3E}">
        <p14:creationId xmlns:p14="http://schemas.microsoft.com/office/powerpoint/2010/main" val="8444752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solidFill>
                  <a:srgbClr val="0070C0"/>
                </a:solidFill>
              </a:rPr>
              <a:t>The adult learner</a:t>
            </a:r>
            <a:endParaRPr lang="en-AU" dirty="0">
              <a:solidFill>
                <a:srgbClr val="0070C0"/>
              </a:solidFill>
            </a:endParaRPr>
          </a:p>
        </p:txBody>
      </p:sp>
      <p:sp>
        <p:nvSpPr>
          <p:cNvPr id="3" name="Content Placeholder 2"/>
          <p:cNvSpPr>
            <a:spLocks noGrp="1"/>
          </p:cNvSpPr>
          <p:nvPr>
            <p:ph idx="1"/>
          </p:nvPr>
        </p:nvSpPr>
        <p:spPr/>
        <p:txBody>
          <a:bodyPr/>
          <a:lstStyle/>
          <a:p>
            <a:r>
              <a:rPr lang="en-AU" dirty="0" smtClean="0">
                <a:solidFill>
                  <a:schemeClr val="accent5">
                    <a:lumMod val="75000"/>
                  </a:schemeClr>
                </a:solidFill>
              </a:rPr>
              <a:t>Role of experience</a:t>
            </a:r>
          </a:p>
          <a:p>
            <a:endParaRPr lang="en-AU" dirty="0" smtClean="0">
              <a:solidFill>
                <a:schemeClr val="accent5">
                  <a:lumMod val="75000"/>
                </a:schemeClr>
              </a:solidFill>
            </a:endParaRPr>
          </a:p>
          <a:p>
            <a:r>
              <a:rPr lang="en-AU" dirty="0" smtClean="0">
                <a:solidFill>
                  <a:schemeClr val="accent5">
                    <a:lumMod val="75000"/>
                  </a:schemeClr>
                </a:solidFill>
              </a:rPr>
              <a:t>Immediate needs</a:t>
            </a:r>
          </a:p>
          <a:p>
            <a:endParaRPr lang="en-AU" dirty="0" smtClean="0">
              <a:solidFill>
                <a:schemeClr val="accent5">
                  <a:lumMod val="75000"/>
                </a:schemeClr>
              </a:solidFill>
            </a:endParaRPr>
          </a:p>
          <a:p>
            <a:r>
              <a:rPr lang="en-AU" dirty="0" smtClean="0">
                <a:solidFill>
                  <a:schemeClr val="accent5">
                    <a:lumMod val="75000"/>
                  </a:schemeClr>
                </a:solidFill>
              </a:rPr>
              <a:t>Relaxed environment</a:t>
            </a:r>
          </a:p>
          <a:p>
            <a:endParaRPr lang="en-AU" dirty="0" smtClean="0">
              <a:solidFill>
                <a:schemeClr val="accent5">
                  <a:lumMod val="75000"/>
                </a:schemeClr>
              </a:solidFill>
            </a:endParaRPr>
          </a:p>
          <a:p>
            <a:r>
              <a:rPr lang="en-AU" dirty="0" smtClean="0">
                <a:solidFill>
                  <a:schemeClr val="accent5">
                    <a:lumMod val="75000"/>
                  </a:schemeClr>
                </a:solidFill>
              </a:rPr>
              <a:t>Importance of success</a:t>
            </a:r>
          </a:p>
          <a:p>
            <a:endParaRPr lang="en-AU" dirty="0"/>
          </a:p>
        </p:txBody>
      </p:sp>
    </p:spTree>
    <p:extLst>
      <p:ext uri="{BB962C8B-B14F-4D97-AF65-F5344CB8AC3E}">
        <p14:creationId xmlns:p14="http://schemas.microsoft.com/office/powerpoint/2010/main" val="59807322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solidFill>
                  <a:srgbClr val="006699"/>
                </a:solidFill>
              </a:rPr>
              <a:t>Some impacts of disability on learning</a:t>
            </a:r>
            <a:endParaRPr lang="en-AU" dirty="0">
              <a:solidFill>
                <a:srgbClr val="006699"/>
              </a:solidFill>
            </a:endParaRPr>
          </a:p>
        </p:txBody>
      </p:sp>
      <p:sp>
        <p:nvSpPr>
          <p:cNvPr id="3" name="Content Placeholder 2"/>
          <p:cNvSpPr>
            <a:spLocks noGrp="1"/>
          </p:cNvSpPr>
          <p:nvPr>
            <p:ph idx="1"/>
          </p:nvPr>
        </p:nvSpPr>
        <p:spPr/>
        <p:txBody>
          <a:bodyPr>
            <a:normAutofit fontScale="70000" lnSpcReduction="20000"/>
          </a:bodyPr>
          <a:lstStyle/>
          <a:p>
            <a:r>
              <a:rPr lang="en-AU" dirty="0" smtClean="0">
                <a:solidFill>
                  <a:srgbClr val="009999"/>
                </a:solidFill>
              </a:rPr>
              <a:t>Short term memory loss</a:t>
            </a:r>
          </a:p>
          <a:p>
            <a:r>
              <a:rPr lang="en-AU" dirty="0" smtClean="0">
                <a:solidFill>
                  <a:srgbClr val="009999"/>
                </a:solidFill>
              </a:rPr>
              <a:t>Poor attention span</a:t>
            </a:r>
          </a:p>
          <a:p>
            <a:r>
              <a:rPr lang="en-AU" dirty="0" smtClean="0">
                <a:solidFill>
                  <a:srgbClr val="009999"/>
                </a:solidFill>
              </a:rPr>
              <a:t>Easily confused</a:t>
            </a:r>
          </a:p>
          <a:p>
            <a:r>
              <a:rPr lang="en-AU" dirty="0" smtClean="0">
                <a:solidFill>
                  <a:srgbClr val="009999"/>
                </a:solidFill>
              </a:rPr>
              <a:t>Difficulty with complex and multiple meaning</a:t>
            </a:r>
          </a:p>
          <a:p>
            <a:r>
              <a:rPr lang="en-AU" dirty="0" smtClean="0">
                <a:solidFill>
                  <a:srgbClr val="009999"/>
                </a:solidFill>
              </a:rPr>
              <a:t>Inability to generalise</a:t>
            </a:r>
          </a:p>
          <a:p>
            <a:r>
              <a:rPr lang="en-AU" dirty="0" smtClean="0">
                <a:solidFill>
                  <a:srgbClr val="009999"/>
                </a:solidFill>
              </a:rPr>
              <a:t>Slow to learn</a:t>
            </a:r>
          </a:p>
          <a:p>
            <a:r>
              <a:rPr lang="en-AU" dirty="0" smtClean="0">
                <a:solidFill>
                  <a:srgbClr val="009999"/>
                </a:solidFill>
              </a:rPr>
              <a:t>Low self esteem</a:t>
            </a:r>
          </a:p>
          <a:p>
            <a:r>
              <a:rPr lang="en-AU" dirty="0" smtClean="0">
                <a:solidFill>
                  <a:srgbClr val="009999"/>
                </a:solidFill>
              </a:rPr>
              <a:t>Need for structured environment</a:t>
            </a:r>
          </a:p>
          <a:p>
            <a:r>
              <a:rPr lang="en-AU" dirty="0" smtClean="0">
                <a:solidFill>
                  <a:srgbClr val="009999"/>
                </a:solidFill>
              </a:rPr>
              <a:t>Affected by lights or background noise</a:t>
            </a:r>
          </a:p>
          <a:p>
            <a:r>
              <a:rPr lang="en-AU" dirty="0" smtClean="0">
                <a:solidFill>
                  <a:srgbClr val="009999"/>
                </a:solidFill>
              </a:rPr>
              <a:t>Fatigue</a:t>
            </a:r>
          </a:p>
          <a:p>
            <a:r>
              <a:rPr lang="en-AU" dirty="0" smtClean="0">
                <a:solidFill>
                  <a:srgbClr val="009999"/>
                </a:solidFill>
              </a:rPr>
              <a:t>Unexplained expressions of emotion</a:t>
            </a:r>
          </a:p>
          <a:p>
            <a:r>
              <a:rPr lang="en-AU" dirty="0" smtClean="0">
                <a:solidFill>
                  <a:srgbClr val="009999"/>
                </a:solidFill>
              </a:rPr>
              <a:t>Lack social skills</a:t>
            </a:r>
            <a:endParaRPr lang="en-AU" dirty="0">
              <a:solidFill>
                <a:srgbClr val="009999"/>
              </a:solidFill>
            </a:endParaRPr>
          </a:p>
        </p:txBody>
      </p:sp>
    </p:spTree>
    <p:extLst>
      <p:ext uri="{BB962C8B-B14F-4D97-AF65-F5344CB8AC3E}">
        <p14:creationId xmlns:p14="http://schemas.microsoft.com/office/powerpoint/2010/main" val="4582498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solidFill>
                  <a:srgbClr val="006699"/>
                </a:solidFill>
              </a:rPr>
              <a:t>Collaborative learning theory</a:t>
            </a:r>
            <a:br>
              <a:rPr lang="en-AU" dirty="0" smtClean="0">
                <a:solidFill>
                  <a:srgbClr val="006699"/>
                </a:solidFill>
              </a:rPr>
            </a:br>
            <a:r>
              <a:rPr lang="en-AU" dirty="0" smtClean="0">
                <a:solidFill>
                  <a:srgbClr val="006699"/>
                </a:solidFill>
              </a:rPr>
              <a:t>“Learning is a social activity”</a:t>
            </a:r>
            <a:endParaRPr lang="en-AU" dirty="0">
              <a:solidFill>
                <a:srgbClr val="006699"/>
              </a:solidFill>
            </a:endParaRPr>
          </a:p>
        </p:txBody>
      </p:sp>
      <p:sp>
        <p:nvSpPr>
          <p:cNvPr id="3" name="Content Placeholder 2"/>
          <p:cNvSpPr>
            <a:spLocks noGrp="1"/>
          </p:cNvSpPr>
          <p:nvPr>
            <p:ph idx="1"/>
          </p:nvPr>
        </p:nvSpPr>
        <p:spPr/>
        <p:txBody>
          <a:bodyPr>
            <a:normAutofit fontScale="92500" lnSpcReduction="10000"/>
          </a:bodyPr>
          <a:lstStyle/>
          <a:p>
            <a:r>
              <a:rPr lang="en-AU" dirty="0" err="1" smtClean="0">
                <a:solidFill>
                  <a:srgbClr val="009999"/>
                </a:solidFill>
              </a:rPr>
              <a:t>Vygotsky</a:t>
            </a:r>
            <a:r>
              <a:rPr lang="en-AU" dirty="0" smtClean="0">
                <a:solidFill>
                  <a:srgbClr val="009999"/>
                </a:solidFill>
              </a:rPr>
              <a:t> </a:t>
            </a:r>
          </a:p>
          <a:p>
            <a:pPr lvl="1"/>
            <a:r>
              <a:rPr lang="en-AU" dirty="0" smtClean="0">
                <a:solidFill>
                  <a:srgbClr val="009999"/>
                </a:solidFill>
              </a:rPr>
              <a:t> Zone of actual and proximal development</a:t>
            </a:r>
          </a:p>
          <a:p>
            <a:pPr lvl="1"/>
            <a:r>
              <a:rPr lang="en-AU" dirty="0" smtClean="0">
                <a:solidFill>
                  <a:srgbClr val="009999"/>
                </a:solidFill>
              </a:rPr>
              <a:t>Scaffolding</a:t>
            </a:r>
          </a:p>
          <a:p>
            <a:r>
              <a:rPr lang="en-AU" sz="1800" b="1" dirty="0" smtClean="0">
                <a:solidFill>
                  <a:srgbClr val="7030A0"/>
                </a:solidFill>
              </a:rPr>
              <a:t>I DO, YOU WATCH </a:t>
            </a:r>
            <a:r>
              <a:rPr lang="en-AU" sz="1800" b="1" dirty="0">
                <a:solidFill>
                  <a:srgbClr val="7030A0"/>
                </a:solidFill>
              </a:rPr>
              <a:t> </a:t>
            </a:r>
            <a:r>
              <a:rPr lang="en-AU" sz="1800" b="1" dirty="0" smtClean="0">
                <a:solidFill>
                  <a:srgbClr val="7030A0"/>
                </a:solidFill>
              </a:rPr>
              <a:t>        I DO, YOU HELP        YOU DO, I HELP</a:t>
            </a:r>
            <a:r>
              <a:rPr lang="en-AU" sz="1800" b="1" dirty="0">
                <a:solidFill>
                  <a:srgbClr val="7030A0"/>
                </a:solidFill>
              </a:rPr>
              <a:t> </a:t>
            </a:r>
            <a:r>
              <a:rPr lang="en-AU" sz="1800" b="1" dirty="0" smtClean="0">
                <a:solidFill>
                  <a:srgbClr val="7030A0"/>
                </a:solidFill>
              </a:rPr>
              <a:t>    YOU DO, I WATCH</a:t>
            </a:r>
          </a:p>
          <a:p>
            <a:r>
              <a:rPr lang="en-AU" dirty="0" smtClean="0">
                <a:solidFill>
                  <a:srgbClr val="009999"/>
                </a:solidFill>
              </a:rPr>
              <a:t>Collaborative learning</a:t>
            </a:r>
          </a:p>
          <a:p>
            <a:pPr lvl="1"/>
            <a:r>
              <a:rPr lang="en-AU" dirty="0" smtClean="0">
                <a:solidFill>
                  <a:srgbClr val="009999"/>
                </a:solidFill>
              </a:rPr>
              <a:t>Positive interdependence</a:t>
            </a:r>
          </a:p>
          <a:p>
            <a:pPr lvl="1"/>
            <a:r>
              <a:rPr lang="en-AU" dirty="0" smtClean="0">
                <a:solidFill>
                  <a:srgbClr val="009999"/>
                </a:solidFill>
              </a:rPr>
              <a:t>Promotional interdependence</a:t>
            </a:r>
          </a:p>
          <a:p>
            <a:pPr lvl="1"/>
            <a:r>
              <a:rPr lang="en-AU" dirty="0" smtClean="0">
                <a:solidFill>
                  <a:srgbClr val="009999"/>
                </a:solidFill>
              </a:rPr>
              <a:t>Individual accountability</a:t>
            </a:r>
          </a:p>
          <a:p>
            <a:pPr lvl="1"/>
            <a:r>
              <a:rPr lang="en-AU" dirty="0" smtClean="0">
                <a:solidFill>
                  <a:srgbClr val="009999"/>
                </a:solidFill>
              </a:rPr>
              <a:t>Social interaction</a:t>
            </a:r>
          </a:p>
          <a:p>
            <a:pPr lvl="1"/>
            <a:r>
              <a:rPr lang="en-AU" dirty="0" smtClean="0">
                <a:solidFill>
                  <a:srgbClr val="009999"/>
                </a:solidFill>
              </a:rPr>
              <a:t>Group processing</a:t>
            </a:r>
            <a:endParaRPr lang="en-AU" dirty="0">
              <a:solidFill>
                <a:srgbClr val="009999"/>
              </a:solidFill>
            </a:endParaRPr>
          </a:p>
        </p:txBody>
      </p:sp>
      <p:cxnSp>
        <p:nvCxnSpPr>
          <p:cNvPr id="5" name="Straight Arrow Connector 4"/>
          <p:cNvCxnSpPr/>
          <p:nvPr/>
        </p:nvCxnSpPr>
        <p:spPr>
          <a:xfrm>
            <a:off x="2519772" y="3068960"/>
            <a:ext cx="36004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a:off x="4391980" y="3070104"/>
            <a:ext cx="36004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a:off x="6156176" y="3070104"/>
            <a:ext cx="288032"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786517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solidFill>
                  <a:srgbClr val="0070C0"/>
                </a:solidFill>
              </a:rPr>
              <a:t>Ways of collaborating</a:t>
            </a:r>
            <a:endParaRPr lang="en-AU" dirty="0">
              <a:solidFill>
                <a:srgbClr val="0070C0"/>
              </a:solidFill>
            </a:endParaRPr>
          </a:p>
        </p:txBody>
      </p:sp>
      <p:sp>
        <p:nvSpPr>
          <p:cNvPr id="3" name="Content Placeholder 2"/>
          <p:cNvSpPr>
            <a:spLocks noGrp="1"/>
          </p:cNvSpPr>
          <p:nvPr>
            <p:ph idx="1"/>
          </p:nvPr>
        </p:nvSpPr>
        <p:spPr/>
        <p:txBody>
          <a:bodyPr/>
          <a:lstStyle/>
          <a:p>
            <a:r>
              <a:rPr lang="en-AU" dirty="0" smtClean="0"/>
              <a:t>Discrete pairs</a:t>
            </a:r>
          </a:p>
          <a:p>
            <a:endParaRPr lang="en-AU" dirty="0"/>
          </a:p>
          <a:p>
            <a:r>
              <a:rPr lang="en-AU" dirty="0" smtClean="0"/>
              <a:t>Pairs within a group setting</a:t>
            </a:r>
          </a:p>
          <a:p>
            <a:endParaRPr lang="en-AU" dirty="0"/>
          </a:p>
          <a:p>
            <a:r>
              <a:rPr lang="en-AU" dirty="0" smtClean="0"/>
              <a:t>Intermittent pairs – think, pair, share</a:t>
            </a:r>
            <a:endParaRPr lang="en-AU" dirty="0"/>
          </a:p>
        </p:txBody>
      </p:sp>
    </p:spTree>
    <p:extLst>
      <p:ext uri="{BB962C8B-B14F-4D97-AF65-F5344CB8AC3E}">
        <p14:creationId xmlns:p14="http://schemas.microsoft.com/office/powerpoint/2010/main" val="12857757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solidFill>
                  <a:srgbClr val="0070C0"/>
                </a:solidFill>
              </a:rPr>
              <a:t>Academic results</a:t>
            </a:r>
            <a:endParaRPr lang="en-AU" dirty="0">
              <a:solidFill>
                <a:srgbClr val="0070C0"/>
              </a:solidFill>
            </a:endParaRPr>
          </a:p>
        </p:txBody>
      </p:sp>
      <p:sp>
        <p:nvSpPr>
          <p:cNvPr id="3" name="Content Placeholder 2"/>
          <p:cNvSpPr>
            <a:spLocks noGrp="1"/>
          </p:cNvSpPr>
          <p:nvPr>
            <p:ph idx="1"/>
          </p:nvPr>
        </p:nvSpPr>
        <p:spPr/>
        <p:txBody>
          <a:bodyPr/>
          <a:lstStyle/>
          <a:p>
            <a:r>
              <a:rPr lang="en-AU" dirty="0" smtClean="0">
                <a:solidFill>
                  <a:schemeClr val="accent5">
                    <a:lumMod val="75000"/>
                  </a:schemeClr>
                </a:solidFill>
              </a:rPr>
              <a:t>Positive</a:t>
            </a:r>
          </a:p>
          <a:p>
            <a:pPr lvl="1"/>
            <a:r>
              <a:rPr lang="en-AU" dirty="0" smtClean="0">
                <a:solidFill>
                  <a:schemeClr val="accent5">
                    <a:lumMod val="75000"/>
                  </a:schemeClr>
                </a:solidFill>
              </a:rPr>
              <a:t>Academic achievement</a:t>
            </a:r>
          </a:p>
          <a:p>
            <a:pPr lvl="1"/>
            <a:r>
              <a:rPr lang="en-AU" dirty="0" smtClean="0">
                <a:solidFill>
                  <a:schemeClr val="accent5">
                    <a:lumMod val="75000"/>
                  </a:schemeClr>
                </a:solidFill>
              </a:rPr>
              <a:t>Cooperation</a:t>
            </a:r>
          </a:p>
          <a:p>
            <a:pPr lvl="1"/>
            <a:r>
              <a:rPr lang="en-AU" dirty="0" smtClean="0">
                <a:solidFill>
                  <a:schemeClr val="accent5">
                    <a:lumMod val="75000"/>
                  </a:schemeClr>
                </a:solidFill>
              </a:rPr>
              <a:t>Enhanced perceptions of each other</a:t>
            </a:r>
          </a:p>
          <a:p>
            <a:pPr lvl="1"/>
            <a:r>
              <a:rPr lang="en-AU" dirty="0" smtClean="0">
                <a:solidFill>
                  <a:schemeClr val="accent5">
                    <a:lumMod val="75000"/>
                  </a:schemeClr>
                </a:solidFill>
              </a:rPr>
              <a:t>Breakdown of barriers</a:t>
            </a:r>
          </a:p>
          <a:p>
            <a:r>
              <a:rPr lang="en-AU" dirty="0" smtClean="0">
                <a:solidFill>
                  <a:schemeClr val="accent5">
                    <a:lumMod val="75000"/>
                  </a:schemeClr>
                </a:solidFill>
              </a:rPr>
              <a:t>Negative</a:t>
            </a:r>
          </a:p>
          <a:p>
            <a:pPr lvl="1"/>
            <a:r>
              <a:rPr lang="en-AU" dirty="0" smtClean="0">
                <a:solidFill>
                  <a:schemeClr val="accent5">
                    <a:lumMod val="75000"/>
                  </a:schemeClr>
                </a:solidFill>
              </a:rPr>
              <a:t>Teachers not understanding the basic rules</a:t>
            </a:r>
          </a:p>
          <a:p>
            <a:pPr lvl="1"/>
            <a:r>
              <a:rPr lang="en-AU" dirty="0" smtClean="0">
                <a:solidFill>
                  <a:schemeClr val="accent5">
                    <a:lumMod val="75000"/>
                  </a:schemeClr>
                </a:solidFill>
              </a:rPr>
              <a:t>Students’(parents’) fear of being “held back”</a:t>
            </a:r>
          </a:p>
          <a:p>
            <a:pPr lvl="1"/>
            <a:endParaRPr lang="en-AU" dirty="0"/>
          </a:p>
        </p:txBody>
      </p:sp>
    </p:spTree>
    <p:extLst>
      <p:ext uri="{BB962C8B-B14F-4D97-AF65-F5344CB8AC3E}">
        <p14:creationId xmlns:p14="http://schemas.microsoft.com/office/powerpoint/2010/main" val="191515449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solidFill>
                  <a:srgbClr val="006699"/>
                </a:solidFill>
              </a:rPr>
              <a:t>Classroom tools</a:t>
            </a:r>
            <a:endParaRPr lang="en-AU" dirty="0">
              <a:solidFill>
                <a:srgbClr val="006699"/>
              </a:solidFill>
            </a:endParaRPr>
          </a:p>
        </p:txBody>
      </p:sp>
      <p:sp>
        <p:nvSpPr>
          <p:cNvPr id="3" name="Content Placeholder 2"/>
          <p:cNvSpPr>
            <a:spLocks noGrp="1"/>
          </p:cNvSpPr>
          <p:nvPr>
            <p:ph idx="1"/>
          </p:nvPr>
        </p:nvSpPr>
        <p:spPr>
          <a:xfrm>
            <a:off x="457200" y="1124744"/>
            <a:ext cx="8229600" cy="5001419"/>
          </a:xfrm>
        </p:spPr>
        <p:txBody>
          <a:bodyPr>
            <a:normAutofit fontScale="55000" lnSpcReduction="20000"/>
          </a:bodyPr>
          <a:lstStyle/>
          <a:p>
            <a:pPr lvl="0"/>
            <a:r>
              <a:rPr lang="en-AU" b="1" dirty="0" smtClean="0"/>
              <a:t>Chat (dialogue)</a:t>
            </a:r>
          </a:p>
          <a:p>
            <a:pPr lvl="0"/>
            <a:r>
              <a:rPr lang="en-AU" b="1" dirty="0" smtClean="0"/>
              <a:t>Setting </a:t>
            </a:r>
            <a:r>
              <a:rPr lang="en-AU" b="1" dirty="0"/>
              <a:t>targets</a:t>
            </a:r>
            <a:endParaRPr lang="en-AU" dirty="0"/>
          </a:p>
          <a:p>
            <a:pPr lvl="0"/>
            <a:r>
              <a:rPr lang="en-AU" b="1" dirty="0" smtClean="0"/>
              <a:t>Task </a:t>
            </a:r>
            <a:r>
              <a:rPr lang="en-AU" b="1" dirty="0"/>
              <a:t>analysis</a:t>
            </a:r>
            <a:endParaRPr lang="en-AU" dirty="0"/>
          </a:p>
          <a:p>
            <a:pPr lvl="0"/>
            <a:r>
              <a:rPr lang="en-AU" b="1" dirty="0" smtClean="0"/>
              <a:t>Demonstration </a:t>
            </a:r>
            <a:r>
              <a:rPr lang="en-AU" b="1" dirty="0"/>
              <a:t>and talking through</a:t>
            </a:r>
            <a:endParaRPr lang="en-AU" dirty="0"/>
          </a:p>
          <a:p>
            <a:pPr lvl="0"/>
            <a:r>
              <a:rPr lang="en-AU" b="1" dirty="0" smtClean="0"/>
              <a:t>Consolidation</a:t>
            </a:r>
            <a:endParaRPr lang="en-AU" dirty="0"/>
          </a:p>
          <a:p>
            <a:pPr lvl="0"/>
            <a:r>
              <a:rPr lang="en-AU" b="1" dirty="0" smtClean="0"/>
              <a:t>Reflection </a:t>
            </a:r>
            <a:r>
              <a:rPr lang="en-AU" b="1" dirty="0"/>
              <a:t>and review</a:t>
            </a:r>
            <a:endParaRPr lang="en-AU" dirty="0"/>
          </a:p>
          <a:p>
            <a:pPr lvl="0"/>
            <a:r>
              <a:rPr lang="en-AU" b="1" dirty="0" smtClean="0"/>
              <a:t>Streamlining</a:t>
            </a:r>
            <a:endParaRPr lang="en-AU" dirty="0"/>
          </a:p>
          <a:p>
            <a:pPr lvl="0"/>
            <a:r>
              <a:rPr lang="en-AU" b="1" dirty="0" smtClean="0"/>
              <a:t>Question </a:t>
            </a:r>
            <a:r>
              <a:rPr lang="en-AU" b="1" dirty="0"/>
              <a:t>and answer</a:t>
            </a:r>
            <a:endParaRPr lang="en-AU" dirty="0"/>
          </a:p>
          <a:p>
            <a:pPr lvl="0"/>
            <a:r>
              <a:rPr lang="en-AU" b="1" dirty="0" smtClean="0"/>
              <a:t>Check </a:t>
            </a:r>
            <a:r>
              <a:rPr lang="en-AU" b="1" dirty="0"/>
              <a:t>for understanding</a:t>
            </a:r>
            <a:endParaRPr lang="en-AU" dirty="0"/>
          </a:p>
          <a:p>
            <a:pPr lvl="0"/>
            <a:r>
              <a:rPr lang="en-AU" b="1" dirty="0" smtClean="0"/>
              <a:t>Positive </a:t>
            </a:r>
            <a:r>
              <a:rPr lang="en-AU" b="1" dirty="0"/>
              <a:t>reinforcement</a:t>
            </a:r>
            <a:endParaRPr lang="en-AU" dirty="0"/>
          </a:p>
          <a:p>
            <a:pPr lvl="0"/>
            <a:r>
              <a:rPr lang="en-AU" b="1" dirty="0" smtClean="0"/>
              <a:t>One </a:t>
            </a:r>
            <a:r>
              <a:rPr lang="en-AU" b="1" dirty="0"/>
              <a:t>instruction at a time</a:t>
            </a:r>
            <a:endParaRPr lang="en-AU" dirty="0"/>
          </a:p>
          <a:p>
            <a:pPr lvl="0"/>
            <a:r>
              <a:rPr lang="en-AU" b="1" dirty="0" smtClean="0"/>
              <a:t>Routine</a:t>
            </a:r>
            <a:endParaRPr lang="en-AU" dirty="0"/>
          </a:p>
          <a:p>
            <a:pPr lvl="0"/>
            <a:r>
              <a:rPr lang="en-AU" b="1" dirty="0" smtClean="0"/>
              <a:t>Repetition</a:t>
            </a:r>
          </a:p>
          <a:p>
            <a:pPr lvl="0"/>
            <a:r>
              <a:rPr lang="en-AU" b="1" dirty="0" smtClean="0"/>
              <a:t>Provide context</a:t>
            </a:r>
          </a:p>
          <a:p>
            <a:pPr lvl="0"/>
            <a:r>
              <a:rPr lang="en-AU" b="1" dirty="0" smtClean="0"/>
              <a:t>Social scripting</a:t>
            </a:r>
          </a:p>
          <a:p>
            <a:pPr lvl="0"/>
            <a:r>
              <a:rPr lang="en-AU" b="1" dirty="0" smtClean="0"/>
              <a:t>Prompting </a:t>
            </a:r>
          </a:p>
          <a:p>
            <a:pPr lvl="0"/>
            <a:r>
              <a:rPr lang="en-AU" b="1" dirty="0" smtClean="0"/>
              <a:t>Concrete, everyday examples</a:t>
            </a:r>
          </a:p>
          <a:p>
            <a:pPr lvl="0"/>
            <a:r>
              <a:rPr lang="en-AU" b="1" dirty="0" smtClean="0"/>
              <a:t>Joint construction</a:t>
            </a:r>
            <a:endParaRPr lang="en-AU" dirty="0"/>
          </a:p>
        </p:txBody>
      </p:sp>
    </p:spTree>
    <p:extLst>
      <p:ext uri="{BB962C8B-B14F-4D97-AF65-F5344CB8AC3E}">
        <p14:creationId xmlns:p14="http://schemas.microsoft.com/office/powerpoint/2010/main" val="13068018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3">
                                            <p:txEl>
                                              <p:pRg st="15" end="15"/>
                                            </p:txEl>
                                          </p:spTgt>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3">
                                            <p:txEl>
                                              <p:pRg st="16" end="16"/>
                                            </p:txEl>
                                          </p:spTgt>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3">
                                            <p:txEl>
                                              <p:pRg st="17" end="1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solidFill>
                  <a:srgbClr val="0070C0"/>
                </a:solidFill>
              </a:rPr>
              <a:t>Assessments</a:t>
            </a:r>
            <a:endParaRPr lang="en-AU" dirty="0">
              <a:solidFill>
                <a:srgbClr val="0070C0"/>
              </a:solidFill>
            </a:endParaRPr>
          </a:p>
        </p:txBody>
      </p:sp>
      <p:sp>
        <p:nvSpPr>
          <p:cNvPr id="3" name="Content Placeholder 2"/>
          <p:cNvSpPr>
            <a:spLocks noGrp="1"/>
          </p:cNvSpPr>
          <p:nvPr>
            <p:ph idx="1"/>
          </p:nvPr>
        </p:nvSpPr>
        <p:spPr/>
        <p:txBody>
          <a:bodyPr/>
          <a:lstStyle/>
          <a:p>
            <a:r>
              <a:rPr lang="en-AU" dirty="0" smtClean="0">
                <a:solidFill>
                  <a:schemeClr val="accent5">
                    <a:lumMod val="75000"/>
                  </a:schemeClr>
                </a:solidFill>
              </a:rPr>
              <a:t>Why?</a:t>
            </a:r>
          </a:p>
          <a:p>
            <a:endParaRPr lang="en-AU" dirty="0">
              <a:solidFill>
                <a:schemeClr val="accent5">
                  <a:lumMod val="75000"/>
                </a:schemeClr>
              </a:solidFill>
            </a:endParaRPr>
          </a:p>
          <a:p>
            <a:r>
              <a:rPr lang="en-AU" dirty="0" smtClean="0">
                <a:solidFill>
                  <a:schemeClr val="accent5">
                    <a:lumMod val="75000"/>
                  </a:schemeClr>
                </a:solidFill>
              </a:rPr>
              <a:t>How?</a:t>
            </a:r>
            <a:endParaRPr lang="en-AU" dirty="0">
              <a:solidFill>
                <a:schemeClr val="accent5">
                  <a:lumMod val="75000"/>
                </a:schemeClr>
              </a:solidFill>
            </a:endParaRPr>
          </a:p>
        </p:txBody>
      </p:sp>
    </p:spTree>
    <p:extLst>
      <p:ext uri="{BB962C8B-B14F-4D97-AF65-F5344CB8AC3E}">
        <p14:creationId xmlns:p14="http://schemas.microsoft.com/office/powerpoint/2010/main" val="73045229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457200" y="274638"/>
            <a:ext cx="8229600" cy="490537"/>
          </a:xfrm>
        </p:spPr>
        <p:txBody>
          <a:bodyPr>
            <a:normAutofit fontScale="90000"/>
          </a:bodyPr>
          <a:lstStyle/>
          <a:p>
            <a:r>
              <a:rPr lang="en-AU" sz="4000" dirty="0">
                <a:solidFill>
                  <a:srgbClr val="006699"/>
                </a:solidFill>
              </a:rPr>
              <a:t>Classroom management</a:t>
            </a:r>
            <a:endParaRPr lang="en-US" sz="4000" dirty="0">
              <a:solidFill>
                <a:srgbClr val="006699"/>
              </a:solidFill>
            </a:endParaRPr>
          </a:p>
        </p:txBody>
      </p:sp>
      <p:sp>
        <p:nvSpPr>
          <p:cNvPr id="30723" name="Rectangle 3"/>
          <p:cNvSpPr>
            <a:spLocks noGrp="1" noChangeArrowheads="1"/>
          </p:cNvSpPr>
          <p:nvPr>
            <p:ph type="body" idx="1"/>
          </p:nvPr>
        </p:nvSpPr>
        <p:spPr>
          <a:xfrm>
            <a:off x="457200" y="908050"/>
            <a:ext cx="8229600" cy="5616575"/>
          </a:xfrm>
        </p:spPr>
        <p:txBody>
          <a:bodyPr/>
          <a:lstStyle/>
          <a:p>
            <a:pPr>
              <a:lnSpc>
                <a:spcPct val="80000"/>
              </a:lnSpc>
              <a:spcAft>
                <a:spcPct val="20000"/>
              </a:spcAft>
              <a:buFontTx/>
              <a:buNone/>
            </a:pPr>
            <a:r>
              <a:rPr lang="en-AU" sz="2400" dirty="0"/>
              <a:t>Sara has joined a craft class with her support worker, Jane. Some of the other participants grumbled to each other that they didn’t think it was appropriate that Sara attend as they had paid their money to learn and didn’t want the teacher to give all her attention to Sara.</a:t>
            </a:r>
          </a:p>
          <a:p>
            <a:pPr>
              <a:lnSpc>
                <a:spcPct val="80000"/>
              </a:lnSpc>
              <a:spcAft>
                <a:spcPct val="20000"/>
              </a:spcAft>
              <a:buFontTx/>
              <a:buNone/>
            </a:pPr>
            <a:r>
              <a:rPr lang="en-AU" sz="2400" dirty="0"/>
              <a:t>Sara wanted to learn but because it took her longer to pick up some things, she tended to call out to the teacher a lot. When the teacher was with someone else, she got bored and wandered around the classroom or asked Jane to take her to the toilet loudly.</a:t>
            </a:r>
          </a:p>
          <a:p>
            <a:pPr>
              <a:lnSpc>
                <a:spcPct val="80000"/>
              </a:lnSpc>
              <a:spcAft>
                <a:spcPct val="20000"/>
              </a:spcAft>
              <a:buFontTx/>
              <a:buNone/>
            </a:pPr>
            <a:r>
              <a:rPr lang="en-AU" sz="2400" dirty="0"/>
              <a:t>The teacher was confused and didn’t know what was expected of her, so she ignored Sara and Jane. Sara became more bored and noisier.</a:t>
            </a:r>
          </a:p>
          <a:p>
            <a:pPr>
              <a:lnSpc>
                <a:spcPct val="80000"/>
              </a:lnSpc>
              <a:spcAft>
                <a:spcPct val="20000"/>
              </a:spcAft>
              <a:buFontTx/>
              <a:buNone/>
            </a:pPr>
            <a:r>
              <a:rPr lang="en-AU" sz="2400" dirty="0"/>
              <a:t>Some of the other class participants told the teacher at the end of the class that they wouldn’t be coming back if Sara was still in the class next time.</a:t>
            </a:r>
            <a:endParaRPr lang="en-US" sz="2400" dirty="0"/>
          </a:p>
        </p:txBody>
      </p:sp>
    </p:spTree>
    <p:extLst>
      <p:ext uri="{BB962C8B-B14F-4D97-AF65-F5344CB8AC3E}">
        <p14:creationId xmlns:p14="http://schemas.microsoft.com/office/powerpoint/2010/main" val="255789409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r>
              <a:rPr lang="en-AU" dirty="0">
                <a:solidFill>
                  <a:srgbClr val="006699"/>
                </a:solidFill>
              </a:rPr>
              <a:t>What could the teacher have done</a:t>
            </a:r>
          </a:p>
        </p:txBody>
      </p:sp>
      <p:sp>
        <p:nvSpPr>
          <p:cNvPr id="32771" name="Rectangle 3"/>
          <p:cNvSpPr>
            <a:spLocks noGrp="1" noChangeArrowheads="1"/>
          </p:cNvSpPr>
          <p:nvPr>
            <p:ph type="body" idx="1"/>
          </p:nvPr>
        </p:nvSpPr>
        <p:spPr/>
        <p:txBody>
          <a:bodyPr/>
          <a:lstStyle/>
          <a:p>
            <a:pPr>
              <a:lnSpc>
                <a:spcPct val="90000"/>
              </a:lnSpc>
            </a:pPr>
            <a:r>
              <a:rPr lang="en-AU" dirty="0">
                <a:solidFill>
                  <a:srgbClr val="009999"/>
                </a:solidFill>
              </a:rPr>
              <a:t>Negotiating support worker role before starting</a:t>
            </a:r>
          </a:p>
          <a:p>
            <a:pPr>
              <a:lnSpc>
                <a:spcPct val="90000"/>
              </a:lnSpc>
            </a:pPr>
            <a:endParaRPr lang="en-AU" dirty="0">
              <a:solidFill>
                <a:srgbClr val="009999"/>
              </a:solidFill>
            </a:endParaRPr>
          </a:p>
          <a:p>
            <a:pPr>
              <a:lnSpc>
                <a:spcPct val="90000"/>
              </a:lnSpc>
            </a:pPr>
            <a:r>
              <a:rPr lang="en-AU" dirty="0">
                <a:solidFill>
                  <a:srgbClr val="009999"/>
                </a:solidFill>
              </a:rPr>
              <a:t>Setting a Code of Conduct</a:t>
            </a:r>
          </a:p>
          <a:p>
            <a:pPr>
              <a:lnSpc>
                <a:spcPct val="90000"/>
              </a:lnSpc>
            </a:pPr>
            <a:endParaRPr lang="en-AU" dirty="0">
              <a:solidFill>
                <a:srgbClr val="009999"/>
              </a:solidFill>
            </a:endParaRPr>
          </a:p>
          <a:p>
            <a:pPr>
              <a:lnSpc>
                <a:spcPct val="90000"/>
              </a:lnSpc>
            </a:pPr>
            <a:r>
              <a:rPr lang="en-AU" dirty="0">
                <a:solidFill>
                  <a:srgbClr val="009999"/>
                </a:solidFill>
              </a:rPr>
              <a:t>Having a range of activities to suit abilities</a:t>
            </a:r>
          </a:p>
          <a:p>
            <a:pPr>
              <a:lnSpc>
                <a:spcPct val="90000"/>
              </a:lnSpc>
            </a:pPr>
            <a:endParaRPr lang="en-AU" dirty="0">
              <a:solidFill>
                <a:srgbClr val="009999"/>
              </a:solidFill>
            </a:endParaRPr>
          </a:p>
          <a:p>
            <a:pPr>
              <a:lnSpc>
                <a:spcPct val="90000"/>
              </a:lnSpc>
            </a:pPr>
            <a:r>
              <a:rPr lang="en-AU" dirty="0">
                <a:solidFill>
                  <a:srgbClr val="009999"/>
                </a:solidFill>
              </a:rPr>
              <a:t>Using group work or buddy systems</a:t>
            </a:r>
          </a:p>
        </p:txBody>
      </p:sp>
    </p:spTree>
    <p:extLst>
      <p:ext uri="{BB962C8B-B14F-4D97-AF65-F5344CB8AC3E}">
        <p14:creationId xmlns:p14="http://schemas.microsoft.com/office/powerpoint/2010/main" val="24064747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277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277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2771">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2771">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1"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solidFill>
                  <a:srgbClr val="0070C0"/>
                </a:solidFill>
              </a:rPr>
              <a:t>Working with a support worker</a:t>
            </a:r>
            <a:endParaRPr lang="en-AU" dirty="0">
              <a:solidFill>
                <a:srgbClr val="0070C0"/>
              </a:solidFill>
            </a:endParaRPr>
          </a:p>
        </p:txBody>
      </p:sp>
      <p:sp>
        <p:nvSpPr>
          <p:cNvPr id="3" name="Content Placeholder 2"/>
          <p:cNvSpPr>
            <a:spLocks noGrp="1"/>
          </p:cNvSpPr>
          <p:nvPr>
            <p:ph idx="1"/>
          </p:nvPr>
        </p:nvSpPr>
        <p:spPr/>
        <p:txBody>
          <a:bodyPr/>
          <a:lstStyle/>
          <a:p>
            <a:pPr lvl="1"/>
            <a:r>
              <a:rPr lang="en-AU" dirty="0"/>
              <a:t>What kind of support </a:t>
            </a:r>
            <a:r>
              <a:rPr lang="en-AU" dirty="0" smtClean="0"/>
              <a:t>is provided</a:t>
            </a:r>
            <a:r>
              <a:rPr lang="en-AU" dirty="0"/>
              <a:t>: </a:t>
            </a:r>
          </a:p>
          <a:p>
            <a:pPr lvl="2"/>
            <a:r>
              <a:rPr lang="en-AU" dirty="0"/>
              <a:t>attendant care (toileting and feeding); </a:t>
            </a:r>
          </a:p>
          <a:p>
            <a:pPr lvl="2"/>
            <a:r>
              <a:rPr lang="en-AU" dirty="0"/>
              <a:t>educational support; </a:t>
            </a:r>
          </a:p>
          <a:p>
            <a:pPr lvl="2"/>
            <a:r>
              <a:rPr lang="en-AU" dirty="0"/>
              <a:t>social support; </a:t>
            </a:r>
          </a:p>
          <a:p>
            <a:pPr lvl="2"/>
            <a:r>
              <a:rPr lang="en-AU" dirty="0"/>
              <a:t>transport, or </a:t>
            </a:r>
          </a:p>
          <a:p>
            <a:pPr lvl="2"/>
            <a:r>
              <a:rPr lang="en-AU" dirty="0"/>
              <a:t>combination of any of these?</a:t>
            </a:r>
          </a:p>
          <a:p>
            <a:pPr lvl="1"/>
            <a:r>
              <a:rPr lang="en-AU" dirty="0"/>
              <a:t>What is the support worker prepared to do </a:t>
            </a:r>
            <a:r>
              <a:rPr lang="en-AU" dirty="0" smtClean="0"/>
              <a:t>?</a:t>
            </a:r>
          </a:p>
          <a:p>
            <a:pPr lvl="1"/>
            <a:r>
              <a:rPr lang="en-AU" dirty="0" smtClean="0"/>
              <a:t>Support worker policy</a:t>
            </a:r>
            <a:endParaRPr lang="en-AU" dirty="0"/>
          </a:p>
          <a:p>
            <a:pPr lvl="1"/>
            <a:r>
              <a:rPr lang="en-AU" dirty="0"/>
              <a:t>Withdrawal plan</a:t>
            </a:r>
            <a:endParaRPr lang="en-US" dirty="0"/>
          </a:p>
          <a:p>
            <a:endParaRPr lang="en-AU" dirty="0"/>
          </a:p>
        </p:txBody>
      </p:sp>
    </p:spTree>
    <p:extLst>
      <p:ext uri="{BB962C8B-B14F-4D97-AF65-F5344CB8AC3E}">
        <p14:creationId xmlns:p14="http://schemas.microsoft.com/office/powerpoint/2010/main" val="14713066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b="1" dirty="0" smtClean="0">
                <a:solidFill>
                  <a:srgbClr val="006699"/>
                </a:solidFill>
              </a:rPr>
              <a:t>Topics</a:t>
            </a:r>
            <a:endParaRPr lang="en-AU" b="1" dirty="0">
              <a:solidFill>
                <a:srgbClr val="006699"/>
              </a:solidFill>
            </a:endParaRPr>
          </a:p>
        </p:txBody>
      </p:sp>
      <p:sp>
        <p:nvSpPr>
          <p:cNvPr id="3" name="Content Placeholder 2"/>
          <p:cNvSpPr>
            <a:spLocks noGrp="1"/>
          </p:cNvSpPr>
          <p:nvPr>
            <p:ph idx="1"/>
          </p:nvPr>
        </p:nvSpPr>
        <p:spPr/>
        <p:txBody>
          <a:bodyPr>
            <a:normAutofit/>
          </a:bodyPr>
          <a:lstStyle/>
          <a:p>
            <a:r>
              <a:rPr lang="en-AU" dirty="0" smtClean="0">
                <a:solidFill>
                  <a:srgbClr val="009999"/>
                </a:solidFill>
              </a:rPr>
              <a:t>Introductions</a:t>
            </a:r>
          </a:p>
          <a:p>
            <a:r>
              <a:rPr lang="en-AU" dirty="0" smtClean="0">
                <a:solidFill>
                  <a:srgbClr val="009999"/>
                </a:solidFill>
              </a:rPr>
              <a:t>The inclusive classroom</a:t>
            </a:r>
          </a:p>
          <a:p>
            <a:r>
              <a:rPr lang="en-AU" dirty="0" smtClean="0">
                <a:solidFill>
                  <a:srgbClr val="009999"/>
                </a:solidFill>
              </a:rPr>
              <a:t>How people learn</a:t>
            </a:r>
          </a:p>
          <a:p>
            <a:r>
              <a:rPr lang="en-AU" dirty="0" smtClean="0">
                <a:solidFill>
                  <a:srgbClr val="009999"/>
                </a:solidFill>
              </a:rPr>
              <a:t>Impact of disability on learning</a:t>
            </a:r>
          </a:p>
          <a:p>
            <a:r>
              <a:rPr lang="en-AU" dirty="0" smtClean="0">
                <a:solidFill>
                  <a:srgbClr val="009999"/>
                </a:solidFill>
              </a:rPr>
              <a:t>Collaborative learning</a:t>
            </a:r>
          </a:p>
          <a:p>
            <a:r>
              <a:rPr lang="en-AU" dirty="0" smtClean="0">
                <a:solidFill>
                  <a:srgbClr val="009999"/>
                </a:solidFill>
              </a:rPr>
              <a:t>Learning </a:t>
            </a:r>
            <a:r>
              <a:rPr lang="en-AU" dirty="0" smtClean="0">
                <a:solidFill>
                  <a:srgbClr val="009999"/>
                </a:solidFill>
              </a:rPr>
              <a:t>tools</a:t>
            </a:r>
          </a:p>
          <a:p>
            <a:r>
              <a:rPr lang="en-AU" dirty="0" smtClean="0">
                <a:solidFill>
                  <a:srgbClr val="009999"/>
                </a:solidFill>
              </a:rPr>
              <a:t>Behaviour management</a:t>
            </a:r>
            <a:endParaRPr lang="en-AU" dirty="0">
              <a:solidFill>
                <a:srgbClr val="009999"/>
              </a:solidFill>
            </a:endParaRPr>
          </a:p>
        </p:txBody>
      </p:sp>
    </p:spTree>
    <p:extLst>
      <p:ext uri="{BB962C8B-B14F-4D97-AF65-F5344CB8AC3E}">
        <p14:creationId xmlns:p14="http://schemas.microsoft.com/office/powerpoint/2010/main" val="358246622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AU" dirty="0">
                <a:solidFill>
                  <a:srgbClr val="006699"/>
                </a:solidFill>
              </a:rPr>
              <a:t>Code of conduct</a:t>
            </a:r>
          </a:p>
        </p:txBody>
      </p:sp>
      <p:sp>
        <p:nvSpPr>
          <p:cNvPr id="6147" name="Rectangle 3"/>
          <p:cNvSpPr>
            <a:spLocks noGrp="1" noChangeArrowheads="1"/>
          </p:cNvSpPr>
          <p:nvPr>
            <p:ph type="body" idx="1"/>
          </p:nvPr>
        </p:nvSpPr>
        <p:spPr/>
        <p:txBody>
          <a:bodyPr/>
          <a:lstStyle/>
          <a:p>
            <a:pPr>
              <a:lnSpc>
                <a:spcPct val="90000"/>
              </a:lnSpc>
            </a:pPr>
            <a:r>
              <a:rPr lang="en-AU" dirty="0">
                <a:solidFill>
                  <a:srgbClr val="009999"/>
                </a:solidFill>
              </a:rPr>
              <a:t>Students – “What do I expect from others?”</a:t>
            </a:r>
          </a:p>
          <a:p>
            <a:pPr>
              <a:lnSpc>
                <a:spcPct val="90000"/>
              </a:lnSpc>
            </a:pPr>
            <a:r>
              <a:rPr lang="en-AU" dirty="0">
                <a:solidFill>
                  <a:srgbClr val="009999"/>
                </a:solidFill>
              </a:rPr>
              <a:t>Tutor – “What do I expect from students?”</a:t>
            </a:r>
          </a:p>
          <a:p>
            <a:pPr>
              <a:lnSpc>
                <a:spcPct val="90000"/>
              </a:lnSpc>
            </a:pPr>
            <a:r>
              <a:rPr lang="en-AU" dirty="0">
                <a:solidFill>
                  <a:srgbClr val="009999"/>
                </a:solidFill>
              </a:rPr>
              <a:t>Non negotiable </a:t>
            </a:r>
            <a:r>
              <a:rPr lang="en-AU" dirty="0" smtClean="0">
                <a:solidFill>
                  <a:srgbClr val="009999"/>
                </a:solidFill>
              </a:rPr>
              <a:t>conditions</a:t>
            </a:r>
          </a:p>
          <a:p>
            <a:pPr>
              <a:lnSpc>
                <a:spcPct val="90000"/>
              </a:lnSpc>
            </a:pPr>
            <a:r>
              <a:rPr lang="en-AU" dirty="0" smtClean="0">
                <a:solidFill>
                  <a:srgbClr val="009999"/>
                </a:solidFill>
              </a:rPr>
              <a:t>Consequences of breaking code</a:t>
            </a:r>
            <a:endParaRPr lang="en-AU" dirty="0">
              <a:solidFill>
                <a:srgbClr val="009999"/>
              </a:solidFill>
            </a:endParaRPr>
          </a:p>
          <a:p>
            <a:pPr>
              <a:lnSpc>
                <a:spcPct val="90000"/>
              </a:lnSpc>
            </a:pPr>
            <a:r>
              <a:rPr lang="en-AU" dirty="0">
                <a:solidFill>
                  <a:srgbClr val="009999"/>
                </a:solidFill>
              </a:rPr>
              <a:t>Discuss</a:t>
            </a:r>
          </a:p>
          <a:p>
            <a:pPr>
              <a:lnSpc>
                <a:spcPct val="90000"/>
              </a:lnSpc>
            </a:pPr>
            <a:r>
              <a:rPr lang="en-AU" dirty="0">
                <a:solidFill>
                  <a:srgbClr val="009999"/>
                </a:solidFill>
              </a:rPr>
              <a:t>Ratify</a:t>
            </a:r>
          </a:p>
          <a:p>
            <a:pPr>
              <a:lnSpc>
                <a:spcPct val="90000"/>
              </a:lnSpc>
            </a:pPr>
            <a:r>
              <a:rPr lang="en-AU" dirty="0">
                <a:solidFill>
                  <a:srgbClr val="009999"/>
                </a:solidFill>
              </a:rPr>
              <a:t>Publish</a:t>
            </a:r>
          </a:p>
          <a:p>
            <a:pPr>
              <a:lnSpc>
                <a:spcPct val="90000"/>
              </a:lnSpc>
            </a:pPr>
            <a:r>
              <a:rPr lang="en-AU" dirty="0">
                <a:solidFill>
                  <a:srgbClr val="009999"/>
                </a:solidFill>
              </a:rPr>
              <a:t>Monitor.</a:t>
            </a:r>
          </a:p>
        </p:txBody>
      </p:sp>
    </p:spTree>
    <p:extLst>
      <p:ext uri="{BB962C8B-B14F-4D97-AF65-F5344CB8AC3E}">
        <p14:creationId xmlns:p14="http://schemas.microsoft.com/office/powerpoint/2010/main" val="850137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14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14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14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14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147">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6147">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614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AU" dirty="0">
                <a:solidFill>
                  <a:srgbClr val="006699"/>
                </a:solidFill>
              </a:rPr>
              <a:t>Behaviour management</a:t>
            </a:r>
            <a:endParaRPr lang="en-US" dirty="0">
              <a:solidFill>
                <a:srgbClr val="006699"/>
              </a:solidFill>
            </a:endParaRPr>
          </a:p>
        </p:txBody>
      </p:sp>
      <p:sp>
        <p:nvSpPr>
          <p:cNvPr id="10243" name="Rectangle 3"/>
          <p:cNvSpPr>
            <a:spLocks noGrp="1" noChangeArrowheads="1"/>
          </p:cNvSpPr>
          <p:nvPr>
            <p:ph type="body" idx="1"/>
          </p:nvPr>
        </p:nvSpPr>
        <p:spPr/>
        <p:txBody>
          <a:bodyPr>
            <a:normAutofit fontScale="92500" lnSpcReduction="10000"/>
          </a:bodyPr>
          <a:lstStyle/>
          <a:p>
            <a:r>
              <a:rPr lang="en-AU" dirty="0" smtClean="0"/>
              <a:t>Preventative strategies</a:t>
            </a:r>
          </a:p>
          <a:p>
            <a:pPr lvl="1"/>
            <a:r>
              <a:rPr lang="en-AU" dirty="0" smtClean="0"/>
              <a:t>State expectations</a:t>
            </a:r>
          </a:p>
          <a:p>
            <a:pPr lvl="1">
              <a:spcAft>
                <a:spcPct val="30000"/>
              </a:spcAft>
            </a:pPr>
            <a:r>
              <a:rPr lang="en-AU" dirty="0" smtClean="0"/>
              <a:t>Code of conduct</a:t>
            </a:r>
          </a:p>
          <a:p>
            <a:pPr lvl="1"/>
            <a:r>
              <a:rPr lang="en-AU" dirty="0" smtClean="0"/>
              <a:t>Be aware of difficulties</a:t>
            </a:r>
          </a:p>
          <a:p>
            <a:pPr lvl="1"/>
            <a:r>
              <a:rPr lang="en-AU" dirty="0" smtClean="0"/>
              <a:t>Recognising aggression</a:t>
            </a:r>
          </a:p>
          <a:p>
            <a:pPr lvl="1"/>
            <a:r>
              <a:rPr lang="en-AU" dirty="0" smtClean="0"/>
              <a:t>Consistent approaches/management plan</a:t>
            </a:r>
          </a:p>
          <a:p>
            <a:r>
              <a:rPr lang="en-AU" dirty="0" smtClean="0"/>
              <a:t>Incident response</a:t>
            </a:r>
          </a:p>
          <a:p>
            <a:r>
              <a:rPr lang="en-AU" dirty="0" smtClean="0"/>
              <a:t>Consideration of dignity</a:t>
            </a:r>
          </a:p>
          <a:p>
            <a:r>
              <a:rPr lang="en-AU" dirty="0" smtClean="0"/>
              <a:t>Who can help?</a:t>
            </a:r>
            <a:endParaRPr lang="en-US" dirty="0"/>
          </a:p>
        </p:txBody>
      </p:sp>
    </p:spTree>
    <p:extLst>
      <p:ext uri="{BB962C8B-B14F-4D97-AF65-F5344CB8AC3E}">
        <p14:creationId xmlns:p14="http://schemas.microsoft.com/office/powerpoint/2010/main" val="24044255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24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024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24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243">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24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0243">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0243">
                                            <p:txEl>
                                              <p:pRg st="7" end="7"/>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024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en-AU" dirty="0">
                <a:solidFill>
                  <a:srgbClr val="006699"/>
                </a:solidFill>
              </a:rPr>
              <a:t>Look after yourself</a:t>
            </a:r>
            <a:endParaRPr lang="en-US" dirty="0">
              <a:solidFill>
                <a:srgbClr val="006699"/>
              </a:solidFill>
            </a:endParaRPr>
          </a:p>
        </p:txBody>
      </p:sp>
      <p:sp>
        <p:nvSpPr>
          <p:cNvPr id="21507" name="Rectangle 3"/>
          <p:cNvSpPr>
            <a:spLocks noGrp="1" noChangeArrowheads="1"/>
          </p:cNvSpPr>
          <p:nvPr>
            <p:ph type="body" idx="1"/>
          </p:nvPr>
        </p:nvSpPr>
        <p:spPr/>
        <p:txBody>
          <a:bodyPr/>
          <a:lstStyle/>
          <a:p>
            <a:endParaRPr lang="en-AU" dirty="0"/>
          </a:p>
        </p:txBody>
      </p:sp>
      <p:sp>
        <p:nvSpPr>
          <p:cNvPr id="21508" name="Rectangle 4"/>
          <p:cNvSpPr>
            <a:spLocks noChangeArrowheads="1"/>
          </p:cNvSpPr>
          <p:nvPr/>
        </p:nvSpPr>
        <p:spPr bwMode="auto">
          <a:xfrm>
            <a:off x="611188" y="1557338"/>
            <a:ext cx="7848600" cy="45243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AU" sz="3200" dirty="0">
                <a:solidFill>
                  <a:srgbClr val="009999"/>
                </a:solidFill>
              </a:rPr>
              <a:t>At some point you will feel tired, frustrated, irritable, overwhelmed</a:t>
            </a:r>
          </a:p>
          <a:p>
            <a:r>
              <a:rPr lang="en-AU" sz="3200" dirty="0">
                <a:solidFill>
                  <a:srgbClr val="009999"/>
                </a:solidFill>
              </a:rPr>
              <a:t>This is normal – but don’t react negatively</a:t>
            </a:r>
          </a:p>
          <a:p>
            <a:endParaRPr lang="en-AU" sz="3200" dirty="0">
              <a:solidFill>
                <a:srgbClr val="009999"/>
              </a:solidFill>
            </a:endParaRPr>
          </a:p>
          <a:p>
            <a:pPr lvl="4">
              <a:buFontTx/>
              <a:buChar char="•"/>
            </a:pPr>
            <a:r>
              <a:rPr lang="en-AU" sz="3200" dirty="0">
                <a:solidFill>
                  <a:srgbClr val="009999"/>
                </a:solidFill>
              </a:rPr>
              <a:t>Recognise when this is happening</a:t>
            </a:r>
          </a:p>
          <a:p>
            <a:pPr lvl="4">
              <a:buFontTx/>
              <a:buChar char="•"/>
            </a:pPr>
            <a:endParaRPr lang="en-AU" sz="3200" dirty="0">
              <a:solidFill>
                <a:srgbClr val="009999"/>
              </a:solidFill>
            </a:endParaRPr>
          </a:p>
          <a:p>
            <a:pPr lvl="4">
              <a:buFontTx/>
              <a:buChar char="•"/>
            </a:pPr>
            <a:r>
              <a:rPr lang="en-AU" sz="3200" dirty="0">
                <a:solidFill>
                  <a:srgbClr val="009999"/>
                </a:solidFill>
              </a:rPr>
              <a:t>Find someone to talk to</a:t>
            </a:r>
          </a:p>
          <a:p>
            <a:pPr lvl="4">
              <a:buFontTx/>
              <a:buChar char="•"/>
            </a:pPr>
            <a:endParaRPr lang="en-AU" sz="3200" dirty="0">
              <a:solidFill>
                <a:srgbClr val="009999"/>
              </a:solidFill>
            </a:endParaRPr>
          </a:p>
          <a:p>
            <a:pPr lvl="4">
              <a:buFontTx/>
              <a:buChar char="•"/>
            </a:pPr>
            <a:r>
              <a:rPr lang="en-AU" sz="3200" dirty="0">
                <a:solidFill>
                  <a:srgbClr val="009999"/>
                </a:solidFill>
              </a:rPr>
              <a:t>Have a break</a:t>
            </a:r>
          </a:p>
        </p:txBody>
      </p:sp>
    </p:spTree>
    <p:extLst>
      <p:ext uri="{BB962C8B-B14F-4D97-AF65-F5344CB8AC3E}">
        <p14:creationId xmlns:p14="http://schemas.microsoft.com/office/powerpoint/2010/main" val="292004360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solidFill>
                  <a:srgbClr val="006699"/>
                </a:solidFill>
              </a:rPr>
              <a:t>What is inclusive learning?</a:t>
            </a:r>
            <a:endParaRPr lang="en-AU" dirty="0">
              <a:solidFill>
                <a:srgbClr val="006699"/>
              </a:solidFill>
            </a:endParaRPr>
          </a:p>
        </p:txBody>
      </p:sp>
      <p:sp>
        <p:nvSpPr>
          <p:cNvPr id="3" name="Content Placeholder 2"/>
          <p:cNvSpPr>
            <a:spLocks noGrp="1"/>
          </p:cNvSpPr>
          <p:nvPr>
            <p:ph idx="1"/>
          </p:nvPr>
        </p:nvSpPr>
        <p:spPr/>
        <p:txBody>
          <a:bodyPr/>
          <a:lstStyle/>
          <a:p>
            <a:r>
              <a:rPr lang="en-AU" dirty="0" smtClean="0"/>
              <a:t>Consider </a:t>
            </a:r>
            <a:r>
              <a:rPr lang="en-AU" dirty="0" smtClean="0"/>
              <a:t>one or more of the </a:t>
            </a:r>
            <a:r>
              <a:rPr lang="en-AU" dirty="0" smtClean="0"/>
              <a:t>case studies provided and discuss:</a:t>
            </a:r>
          </a:p>
          <a:p>
            <a:pPr lvl="1"/>
            <a:r>
              <a:rPr lang="en-AU" dirty="0" smtClean="0"/>
              <a:t>What these instances tell us about inclusion</a:t>
            </a:r>
            <a:endParaRPr lang="en-AU" dirty="0"/>
          </a:p>
        </p:txBody>
      </p:sp>
    </p:spTree>
    <p:extLst>
      <p:ext uri="{BB962C8B-B14F-4D97-AF65-F5344CB8AC3E}">
        <p14:creationId xmlns:p14="http://schemas.microsoft.com/office/powerpoint/2010/main" val="388173369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30026"/>
          </a:xfrm>
        </p:spPr>
        <p:txBody>
          <a:bodyPr>
            <a:normAutofit fontScale="90000"/>
          </a:bodyPr>
          <a:lstStyle/>
          <a:p>
            <a:endParaRPr lang="en-AU" dirty="0"/>
          </a:p>
        </p:txBody>
      </p:sp>
      <p:sp>
        <p:nvSpPr>
          <p:cNvPr id="3" name="Content Placeholder 2"/>
          <p:cNvSpPr>
            <a:spLocks noGrp="1"/>
          </p:cNvSpPr>
          <p:nvPr>
            <p:ph idx="1"/>
          </p:nvPr>
        </p:nvSpPr>
        <p:spPr>
          <a:xfrm>
            <a:off x="457200" y="620688"/>
            <a:ext cx="8229600" cy="5505475"/>
          </a:xfrm>
        </p:spPr>
        <p:txBody>
          <a:bodyPr>
            <a:normAutofit fontScale="55000" lnSpcReduction="20000"/>
          </a:bodyPr>
          <a:lstStyle/>
          <a:p>
            <a:pPr lvl="0"/>
            <a:r>
              <a:rPr lang="en-AU" dirty="0"/>
              <a:t>Susan is a retired woman who volunteers with the adult education literacy class where most of the students have an intellectual disability of some kind. She feels sorry for the students but often gets frustrated when they don’t seem to learn. One day, one of the students is rude to her and she quits.</a:t>
            </a:r>
          </a:p>
          <a:p>
            <a:pPr marL="0" indent="0">
              <a:buNone/>
            </a:pPr>
            <a:r>
              <a:rPr lang="en-AU" dirty="0"/>
              <a:t> </a:t>
            </a:r>
          </a:p>
          <a:p>
            <a:pPr lvl="0"/>
            <a:r>
              <a:rPr lang="en-AU" dirty="0"/>
              <a:t>Muriel goes to an aerobics class, mainly because it is on her plan which  has identified that she has a weight problem. She has difficulty keeping up with the group and although she says she enjoys the activity she has made no friends. At the end of the class she and her support worker hurry away to be in time for Muriel’s next activity.</a:t>
            </a:r>
          </a:p>
          <a:p>
            <a:pPr marL="0" indent="0">
              <a:buNone/>
            </a:pPr>
            <a:r>
              <a:rPr lang="en-AU" dirty="0"/>
              <a:t> </a:t>
            </a:r>
          </a:p>
          <a:p>
            <a:pPr lvl="0"/>
            <a:r>
              <a:rPr lang="en-AU" dirty="0" err="1"/>
              <a:t>Reg</a:t>
            </a:r>
            <a:r>
              <a:rPr lang="en-AU" dirty="0"/>
              <a:t> is a 50 year old man who has attended a literacy class at his local community centre for the past ten years. He can write his first name which he learned in primary school but still cannot read. He says he likes going to the class because it is something to do.</a:t>
            </a:r>
          </a:p>
          <a:p>
            <a:pPr marL="0" indent="0">
              <a:buNone/>
            </a:pPr>
            <a:r>
              <a:rPr lang="en-AU" dirty="0"/>
              <a:t> </a:t>
            </a:r>
          </a:p>
          <a:p>
            <a:pPr lvl="0"/>
            <a:r>
              <a:rPr lang="en-AU" dirty="0"/>
              <a:t>The adult learning centre has been told that Jessica has Asperger’s. However this does not seem to affect her learning ability and she is doing well. One day, however, there is a fire drill with a fire bell being sounded. Jessica has not been back since</a:t>
            </a:r>
          </a:p>
          <a:p>
            <a:endParaRPr lang="en-AU" dirty="0"/>
          </a:p>
        </p:txBody>
      </p:sp>
    </p:spTree>
    <p:extLst>
      <p:ext uri="{BB962C8B-B14F-4D97-AF65-F5344CB8AC3E}">
        <p14:creationId xmlns:p14="http://schemas.microsoft.com/office/powerpoint/2010/main" val="37918961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solidFill>
                  <a:srgbClr val="006699"/>
                </a:solidFill>
              </a:rPr>
              <a:t>What is inclusion?</a:t>
            </a:r>
            <a:endParaRPr lang="en-AU" dirty="0">
              <a:solidFill>
                <a:srgbClr val="006699"/>
              </a:solidFill>
            </a:endParaRPr>
          </a:p>
        </p:txBody>
      </p:sp>
      <p:sp>
        <p:nvSpPr>
          <p:cNvPr id="3" name="Content Placeholder 2"/>
          <p:cNvSpPr>
            <a:spLocks noGrp="1"/>
          </p:cNvSpPr>
          <p:nvPr>
            <p:ph idx="1"/>
          </p:nvPr>
        </p:nvSpPr>
        <p:spPr/>
        <p:txBody>
          <a:bodyPr/>
          <a:lstStyle/>
          <a:p>
            <a:pPr>
              <a:lnSpc>
                <a:spcPct val="90000"/>
              </a:lnSpc>
              <a:defRPr/>
            </a:pPr>
            <a:r>
              <a:rPr lang="en-AU" dirty="0">
                <a:solidFill>
                  <a:srgbClr val="009999"/>
                </a:solidFill>
              </a:rPr>
              <a:t>Inclusion is….</a:t>
            </a:r>
          </a:p>
          <a:p>
            <a:pPr lvl="1">
              <a:lnSpc>
                <a:spcPct val="90000"/>
              </a:lnSpc>
              <a:defRPr/>
            </a:pPr>
            <a:r>
              <a:rPr lang="en-AU" dirty="0">
                <a:solidFill>
                  <a:srgbClr val="009999"/>
                </a:solidFill>
              </a:rPr>
              <a:t>More than presence</a:t>
            </a:r>
          </a:p>
          <a:p>
            <a:pPr lvl="1">
              <a:lnSpc>
                <a:spcPct val="90000"/>
              </a:lnSpc>
              <a:defRPr/>
            </a:pPr>
            <a:r>
              <a:rPr lang="en-AU" dirty="0">
                <a:solidFill>
                  <a:srgbClr val="009999"/>
                </a:solidFill>
              </a:rPr>
              <a:t>Finding time and spending effort</a:t>
            </a:r>
          </a:p>
          <a:p>
            <a:pPr lvl="1">
              <a:lnSpc>
                <a:spcPct val="90000"/>
              </a:lnSpc>
              <a:defRPr/>
            </a:pPr>
            <a:r>
              <a:rPr lang="en-AU" dirty="0">
                <a:solidFill>
                  <a:srgbClr val="009999"/>
                </a:solidFill>
              </a:rPr>
              <a:t>Co-ownership of space</a:t>
            </a:r>
          </a:p>
          <a:p>
            <a:pPr lvl="1">
              <a:lnSpc>
                <a:spcPct val="90000"/>
              </a:lnSpc>
              <a:defRPr/>
            </a:pPr>
            <a:r>
              <a:rPr lang="en-AU" dirty="0">
                <a:solidFill>
                  <a:srgbClr val="009999"/>
                </a:solidFill>
              </a:rPr>
              <a:t>Recognising the impact of </a:t>
            </a:r>
            <a:r>
              <a:rPr lang="en-AU" dirty="0" smtClean="0">
                <a:solidFill>
                  <a:srgbClr val="009999"/>
                </a:solidFill>
              </a:rPr>
              <a:t>disability</a:t>
            </a:r>
          </a:p>
          <a:p>
            <a:pPr lvl="1">
              <a:lnSpc>
                <a:spcPct val="90000"/>
              </a:lnSpc>
              <a:defRPr/>
            </a:pPr>
            <a:r>
              <a:rPr lang="en-AU" dirty="0" smtClean="0">
                <a:solidFill>
                  <a:srgbClr val="009999"/>
                </a:solidFill>
              </a:rPr>
              <a:t>Meeting participant not organisational needs</a:t>
            </a:r>
            <a:endParaRPr lang="en-AU" dirty="0">
              <a:solidFill>
                <a:srgbClr val="009999"/>
              </a:solidFill>
            </a:endParaRPr>
          </a:p>
          <a:p>
            <a:pPr>
              <a:lnSpc>
                <a:spcPct val="90000"/>
              </a:lnSpc>
              <a:defRPr/>
            </a:pPr>
            <a:r>
              <a:rPr lang="en-AU" dirty="0" smtClean="0">
                <a:solidFill>
                  <a:srgbClr val="009999"/>
                </a:solidFill>
              </a:rPr>
              <a:t>Inclusion </a:t>
            </a:r>
            <a:r>
              <a:rPr lang="en-AU" dirty="0">
                <a:solidFill>
                  <a:srgbClr val="009999"/>
                </a:solidFill>
              </a:rPr>
              <a:t>is not</a:t>
            </a:r>
          </a:p>
          <a:p>
            <a:pPr lvl="1">
              <a:lnSpc>
                <a:spcPct val="90000"/>
              </a:lnSpc>
              <a:defRPr/>
            </a:pPr>
            <a:r>
              <a:rPr lang="en-AU" dirty="0">
                <a:solidFill>
                  <a:srgbClr val="009999"/>
                </a:solidFill>
              </a:rPr>
              <a:t>Tokenism</a:t>
            </a:r>
          </a:p>
          <a:p>
            <a:pPr lvl="1">
              <a:lnSpc>
                <a:spcPct val="90000"/>
              </a:lnSpc>
              <a:defRPr/>
            </a:pPr>
            <a:r>
              <a:rPr lang="en-AU" dirty="0">
                <a:solidFill>
                  <a:srgbClr val="009999"/>
                </a:solidFill>
              </a:rPr>
              <a:t>Something only certain places do</a:t>
            </a:r>
            <a:endParaRPr lang="en-US" dirty="0">
              <a:solidFill>
                <a:srgbClr val="009999"/>
              </a:solidFill>
            </a:endParaRPr>
          </a:p>
          <a:p>
            <a:endParaRPr lang="en-AU" dirty="0"/>
          </a:p>
        </p:txBody>
      </p:sp>
    </p:spTree>
    <p:extLst>
      <p:ext uri="{BB962C8B-B14F-4D97-AF65-F5344CB8AC3E}">
        <p14:creationId xmlns:p14="http://schemas.microsoft.com/office/powerpoint/2010/main" val="9631842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solidFill>
                  <a:srgbClr val="009999"/>
                </a:solidFill>
              </a:rPr>
              <a:t>Education Standards</a:t>
            </a:r>
            <a:endParaRPr lang="en-AU" dirty="0">
              <a:solidFill>
                <a:srgbClr val="006699"/>
              </a:solidFill>
            </a:endParaRPr>
          </a:p>
        </p:txBody>
      </p:sp>
      <p:sp>
        <p:nvSpPr>
          <p:cNvPr id="3" name="Content Placeholder 2"/>
          <p:cNvSpPr>
            <a:spLocks noGrp="1"/>
          </p:cNvSpPr>
          <p:nvPr>
            <p:ph idx="1"/>
          </p:nvPr>
        </p:nvSpPr>
        <p:spPr>
          <a:xfrm>
            <a:off x="395536" y="1196752"/>
            <a:ext cx="8229600" cy="4525963"/>
          </a:xfrm>
        </p:spPr>
        <p:txBody>
          <a:bodyPr>
            <a:normAutofit fontScale="92500" lnSpcReduction="10000"/>
          </a:bodyPr>
          <a:lstStyle/>
          <a:p>
            <a:pPr marL="533400" indent="-533400">
              <a:buFontTx/>
              <a:buNone/>
            </a:pPr>
            <a:r>
              <a:rPr lang="en-AU" sz="2800" dirty="0" smtClean="0">
                <a:solidFill>
                  <a:srgbClr val="009999"/>
                </a:solidFill>
              </a:rPr>
              <a:t>Applies to all education providers including:</a:t>
            </a:r>
          </a:p>
          <a:p>
            <a:pPr marL="1295400" lvl="2" indent="-381000"/>
            <a:r>
              <a:rPr lang="en-AU" sz="2000" dirty="0" smtClean="0">
                <a:solidFill>
                  <a:srgbClr val="009999"/>
                </a:solidFill>
              </a:rPr>
              <a:t>Not for profit community providers </a:t>
            </a:r>
          </a:p>
          <a:p>
            <a:pPr marL="1295400" lvl="2" indent="-381000"/>
            <a:r>
              <a:rPr lang="en-AU" sz="2000" dirty="0" smtClean="0">
                <a:solidFill>
                  <a:srgbClr val="009999"/>
                </a:solidFill>
              </a:rPr>
              <a:t>Providers of adult and community education</a:t>
            </a:r>
          </a:p>
          <a:p>
            <a:pPr marL="1295400" lvl="2" indent="-381000"/>
            <a:r>
              <a:rPr lang="en-AU" sz="2000" dirty="0" smtClean="0">
                <a:solidFill>
                  <a:srgbClr val="009999"/>
                </a:solidFill>
              </a:rPr>
              <a:t>RTOs and non RTOs.</a:t>
            </a:r>
          </a:p>
          <a:p>
            <a:pPr marL="533400" indent="-533400">
              <a:buFontTx/>
              <a:buNone/>
            </a:pPr>
            <a:r>
              <a:rPr lang="en-AU" sz="2800" dirty="0" smtClean="0">
                <a:solidFill>
                  <a:srgbClr val="009999"/>
                </a:solidFill>
              </a:rPr>
              <a:t>Requires comparable opportunities and choices to those without disability in:</a:t>
            </a:r>
          </a:p>
          <a:p>
            <a:pPr marL="1295400" lvl="2" indent="-381000"/>
            <a:r>
              <a:rPr lang="en-AU" sz="2000" dirty="0" smtClean="0">
                <a:solidFill>
                  <a:srgbClr val="009999"/>
                </a:solidFill>
              </a:rPr>
              <a:t>Enrolment</a:t>
            </a:r>
          </a:p>
          <a:p>
            <a:pPr marL="1295400" lvl="2" indent="-381000"/>
            <a:r>
              <a:rPr lang="en-AU" sz="2000" dirty="0" smtClean="0">
                <a:solidFill>
                  <a:srgbClr val="009999"/>
                </a:solidFill>
              </a:rPr>
              <a:t>Participation</a:t>
            </a:r>
          </a:p>
          <a:p>
            <a:pPr marL="1295400" lvl="2" indent="-381000"/>
            <a:r>
              <a:rPr lang="en-AU" sz="2000" dirty="0" smtClean="0">
                <a:solidFill>
                  <a:srgbClr val="009999"/>
                </a:solidFill>
              </a:rPr>
              <a:t>Curriculum development, accreditation and delivery</a:t>
            </a:r>
          </a:p>
          <a:p>
            <a:pPr marL="1295400" lvl="2" indent="-381000"/>
            <a:r>
              <a:rPr lang="en-AU" sz="2000" dirty="0" smtClean="0">
                <a:solidFill>
                  <a:srgbClr val="009999"/>
                </a:solidFill>
              </a:rPr>
              <a:t>Student support</a:t>
            </a:r>
          </a:p>
          <a:p>
            <a:pPr marL="1295400" lvl="2" indent="-381000"/>
            <a:r>
              <a:rPr lang="en-AU" sz="2000" dirty="0" smtClean="0">
                <a:solidFill>
                  <a:srgbClr val="009999"/>
                </a:solidFill>
              </a:rPr>
              <a:t>Harassment.</a:t>
            </a:r>
          </a:p>
          <a:p>
            <a:pPr marL="114300" indent="0">
              <a:buNone/>
            </a:pPr>
            <a:r>
              <a:rPr lang="en-AU" dirty="0" smtClean="0">
                <a:solidFill>
                  <a:srgbClr val="009999"/>
                </a:solidFill>
              </a:rPr>
              <a:t>Adjustments</a:t>
            </a:r>
          </a:p>
          <a:p>
            <a:pPr marL="495300" indent="-381000"/>
            <a:endParaRPr lang="en-AU" dirty="0" smtClean="0">
              <a:solidFill>
                <a:srgbClr val="009999"/>
              </a:solidFill>
            </a:endParaRPr>
          </a:p>
          <a:p>
            <a:endParaRPr lang="en-AU" dirty="0"/>
          </a:p>
        </p:txBody>
      </p:sp>
    </p:spTree>
    <p:extLst>
      <p:ext uri="{BB962C8B-B14F-4D97-AF65-F5344CB8AC3E}">
        <p14:creationId xmlns:p14="http://schemas.microsoft.com/office/powerpoint/2010/main" val="17965190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AU" sz="3200" dirty="0">
                <a:solidFill>
                  <a:srgbClr val="006699"/>
                </a:solidFill>
              </a:rPr>
              <a:t>Inclusive learning</a:t>
            </a:r>
            <a:endParaRPr lang="en-US" sz="3200" dirty="0">
              <a:solidFill>
                <a:srgbClr val="006699"/>
              </a:solidFill>
            </a:endParaRPr>
          </a:p>
        </p:txBody>
      </p:sp>
      <p:sp>
        <p:nvSpPr>
          <p:cNvPr id="9219" name="Rectangle 3"/>
          <p:cNvSpPr>
            <a:spLocks noGrp="1" noChangeArrowheads="1"/>
          </p:cNvSpPr>
          <p:nvPr>
            <p:ph type="body" idx="1"/>
          </p:nvPr>
        </p:nvSpPr>
        <p:spPr/>
        <p:txBody>
          <a:bodyPr/>
          <a:lstStyle/>
          <a:p>
            <a:endParaRPr lang="en-US" dirty="0"/>
          </a:p>
        </p:txBody>
      </p:sp>
      <p:sp>
        <p:nvSpPr>
          <p:cNvPr id="9220" name="AutoShape 4"/>
          <p:cNvSpPr>
            <a:spLocks noChangeArrowheads="1"/>
          </p:cNvSpPr>
          <p:nvPr/>
        </p:nvSpPr>
        <p:spPr bwMode="auto">
          <a:xfrm>
            <a:off x="611188" y="1052513"/>
            <a:ext cx="8064500" cy="4968875"/>
          </a:xfrm>
          <a:prstGeom prst="cloudCallout">
            <a:avLst>
              <a:gd name="adj1" fmla="val -50472"/>
              <a:gd name="adj2" fmla="val -61407"/>
            </a:avLst>
          </a:prstGeom>
          <a:solidFill>
            <a:schemeClr val="accent5">
              <a:lumMod val="40000"/>
              <a:lumOff val="60000"/>
            </a:schemeClr>
          </a:solidFill>
          <a:ln w="9525">
            <a:solidFill>
              <a:schemeClr val="tx1"/>
            </a:solidFill>
            <a:round/>
            <a:headEnd/>
            <a:tailEnd/>
          </a:ln>
          <a:effectLst/>
        </p:spPr>
        <p:txBody>
          <a:bodyPr/>
          <a:lstStyle/>
          <a:p>
            <a:pPr algn="ctr"/>
            <a:r>
              <a:rPr lang="en-US" sz="2000" dirty="0"/>
              <a:t>"There is a world of difference between, on the one hand, offering courses of education and training and then giving some students who have learning difficulties (intellectual disability) some additional human or physical aids to gain access to those courses, and, on the other hand, redesigning the very processes of learning, assessment and organisation so as to fit the objectives and learning styles of the student. But only the second philosophy can claim to be inclusive."</a:t>
            </a:r>
            <a:r>
              <a:rPr lang="en-US" sz="2000" b="1" dirty="0"/>
              <a:t/>
            </a:r>
            <a:br>
              <a:rPr lang="en-US" sz="2000" b="1" dirty="0"/>
            </a:br>
            <a:endParaRPr lang="en-US" sz="2000" dirty="0"/>
          </a:p>
        </p:txBody>
      </p:sp>
      <p:sp>
        <p:nvSpPr>
          <p:cNvPr id="9221" name="Text Box 5"/>
          <p:cNvSpPr txBox="1">
            <a:spLocks noChangeArrowheads="1"/>
          </p:cNvSpPr>
          <p:nvPr/>
        </p:nvSpPr>
        <p:spPr bwMode="auto">
          <a:xfrm>
            <a:off x="6075396" y="5373216"/>
            <a:ext cx="2529052"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en-US" sz="1200" b="1" dirty="0"/>
              <a:t>Inclusive Learning, Report on Learning Difficulties and/or Disabilities Committee, UK 1996</a:t>
            </a:r>
          </a:p>
          <a:p>
            <a:pPr>
              <a:spcBef>
                <a:spcPct val="50000"/>
              </a:spcBef>
            </a:pPr>
            <a:endParaRPr lang="en-US" sz="1200" b="1" dirty="0"/>
          </a:p>
        </p:txBody>
      </p:sp>
    </p:spTree>
    <p:extLst>
      <p:ext uri="{BB962C8B-B14F-4D97-AF65-F5344CB8AC3E}">
        <p14:creationId xmlns:p14="http://schemas.microsoft.com/office/powerpoint/2010/main" val="389188094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solidFill>
                  <a:srgbClr val="006699"/>
                </a:solidFill>
              </a:rPr>
              <a:t>How do people learn?</a:t>
            </a:r>
            <a:endParaRPr lang="en-AU" dirty="0">
              <a:solidFill>
                <a:srgbClr val="006699"/>
              </a:solidFill>
            </a:endParaRPr>
          </a:p>
        </p:txBody>
      </p:sp>
      <p:sp>
        <p:nvSpPr>
          <p:cNvPr id="3" name="Content Placeholder 2"/>
          <p:cNvSpPr>
            <a:spLocks noGrp="1"/>
          </p:cNvSpPr>
          <p:nvPr>
            <p:ph idx="1"/>
          </p:nvPr>
        </p:nvSpPr>
        <p:spPr/>
        <p:txBody>
          <a:bodyPr>
            <a:normAutofit fontScale="77500" lnSpcReduction="20000"/>
          </a:bodyPr>
          <a:lstStyle/>
          <a:p>
            <a:r>
              <a:rPr lang="en-AU" dirty="0" smtClean="0">
                <a:solidFill>
                  <a:srgbClr val="009999"/>
                </a:solidFill>
              </a:rPr>
              <a:t>Memory </a:t>
            </a:r>
          </a:p>
          <a:p>
            <a:pPr marL="0" indent="0">
              <a:buNone/>
            </a:pPr>
            <a:endParaRPr lang="en-AU" dirty="0" smtClean="0">
              <a:solidFill>
                <a:srgbClr val="009999"/>
              </a:solidFill>
            </a:endParaRPr>
          </a:p>
          <a:p>
            <a:r>
              <a:rPr lang="en-AU" dirty="0" smtClean="0">
                <a:solidFill>
                  <a:srgbClr val="009999"/>
                </a:solidFill>
              </a:rPr>
              <a:t>Relationships – trust – belief</a:t>
            </a:r>
          </a:p>
          <a:p>
            <a:endParaRPr lang="en-AU" dirty="0" smtClean="0">
              <a:solidFill>
                <a:srgbClr val="009999"/>
              </a:solidFill>
            </a:endParaRPr>
          </a:p>
          <a:p>
            <a:r>
              <a:rPr lang="en-AU" dirty="0" smtClean="0">
                <a:solidFill>
                  <a:srgbClr val="009999"/>
                </a:solidFill>
              </a:rPr>
              <a:t>Dialogue – learning is a social act</a:t>
            </a:r>
          </a:p>
          <a:p>
            <a:endParaRPr lang="en-AU" dirty="0" smtClean="0">
              <a:solidFill>
                <a:srgbClr val="009999"/>
              </a:solidFill>
            </a:endParaRPr>
          </a:p>
          <a:p>
            <a:r>
              <a:rPr lang="en-AU" dirty="0" smtClean="0">
                <a:solidFill>
                  <a:srgbClr val="009999"/>
                </a:solidFill>
              </a:rPr>
              <a:t>Reason to learn</a:t>
            </a:r>
          </a:p>
          <a:p>
            <a:endParaRPr lang="en-AU" dirty="0" smtClean="0">
              <a:solidFill>
                <a:srgbClr val="009999"/>
              </a:solidFill>
            </a:endParaRPr>
          </a:p>
          <a:p>
            <a:r>
              <a:rPr lang="en-AU" dirty="0" smtClean="0">
                <a:solidFill>
                  <a:srgbClr val="009999"/>
                </a:solidFill>
              </a:rPr>
              <a:t>Time</a:t>
            </a:r>
          </a:p>
          <a:p>
            <a:endParaRPr lang="en-AU" dirty="0" smtClean="0">
              <a:solidFill>
                <a:srgbClr val="009999"/>
              </a:solidFill>
            </a:endParaRPr>
          </a:p>
          <a:p>
            <a:r>
              <a:rPr lang="en-AU" dirty="0" smtClean="0">
                <a:solidFill>
                  <a:srgbClr val="009999"/>
                </a:solidFill>
              </a:rPr>
              <a:t>Positive reinforcement</a:t>
            </a:r>
          </a:p>
          <a:p>
            <a:endParaRPr lang="en-AU" dirty="0">
              <a:solidFill>
                <a:srgbClr val="009999"/>
              </a:solidFill>
            </a:endParaRPr>
          </a:p>
        </p:txBody>
      </p:sp>
    </p:spTree>
    <p:extLst>
      <p:ext uri="{BB962C8B-B14F-4D97-AF65-F5344CB8AC3E}">
        <p14:creationId xmlns:p14="http://schemas.microsoft.com/office/powerpoint/2010/main" val="7913520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solidFill>
                  <a:srgbClr val="006699"/>
                </a:solidFill>
              </a:rPr>
              <a:t>Barriers to learning</a:t>
            </a:r>
            <a:endParaRPr lang="en-AU" dirty="0">
              <a:solidFill>
                <a:srgbClr val="006699"/>
              </a:solidFill>
            </a:endParaRPr>
          </a:p>
        </p:txBody>
      </p:sp>
      <p:sp>
        <p:nvSpPr>
          <p:cNvPr id="3" name="Content Placeholder 2"/>
          <p:cNvSpPr>
            <a:spLocks noGrp="1"/>
          </p:cNvSpPr>
          <p:nvPr>
            <p:ph idx="1"/>
          </p:nvPr>
        </p:nvSpPr>
        <p:spPr/>
        <p:txBody>
          <a:bodyPr/>
          <a:lstStyle/>
          <a:p>
            <a:r>
              <a:rPr lang="en-AU" dirty="0" smtClean="0">
                <a:solidFill>
                  <a:srgbClr val="009999"/>
                </a:solidFill>
              </a:rPr>
              <a:t>Lack of confidence that they can learn</a:t>
            </a:r>
          </a:p>
          <a:p>
            <a:endParaRPr lang="en-AU" dirty="0" smtClean="0">
              <a:solidFill>
                <a:srgbClr val="009999"/>
              </a:solidFill>
            </a:endParaRPr>
          </a:p>
          <a:p>
            <a:r>
              <a:rPr lang="en-AU" dirty="0" smtClean="0">
                <a:solidFill>
                  <a:srgbClr val="009999"/>
                </a:solidFill>
              </a:rPr>
              <a:t>Lack of time- duration and frequency</a:t>
            </a:r>
          </a:p>
          <a:p>
            <a:endParaRPr lang="en-AU" dirty="0" smtClean="0">
              <a:solidFill>
                <a:srgbClr val="009999"/>
              </a:solidFill>
            </a:endParaRPr>
          </a:p>
          <a:p>
            <a:r>
              <a:rPr lang="en-AU" dirty="0" smtClean="0">
                <a:solidFill>
                  <a:srgbClr val="009999"/>
                </a:solidFill>
              </a:rPr>
              <a:t>Lack of reason to learn</a:t>
            </a:r>
          </a:p>
          <a:p>
            <a:endParaRPr lang="en-AU" dirty="0" smtClean="0">
              <a:solidFill>
                <a:srgbClr val="009999"/>
              </a:solidFill>
            </a:endParaRPr>
          </a:p>
          <a:p>
            <a:r>
              <a:rPr lang="en-AU" dirty="0" smtClean="0">
                <a:solidFill>
                  <a:srgbClr val="009999"/>
                </a:solidFill>
              </a:rPr>
              <a:t>Caring not learning</a:t>
            </a:r>
            <a:endParaRPr lang="en-AU" dirty="0">
              <a:solidFill>
                <a:srgbClr val="009999"/>
              </a:solidFill>
            </a:endParaRPr>
          </a:p>
        </p:txBody>
      </p:sp>
    </p:spTree>
    <p:extLst>
      <p:ext uri="{BB962C8B-B14F-4D97-AF65-F5344CB8AC3E}">
        <p14:creationId xmlns:p14="http://schemas.microsoft.com/office/powerpoint/2010/main" val="42539400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1153</TotalTime>
  <Words>893</Words>
  <Application>Microsoft Office PowerPoint</Application>
  <PresentationFormat>On-screen Show (4:3)</PresentationFormat>
  <Paragraphs>187</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ACE DisAbility Network </vt:lpstr>
      <vt:lpstr>Topics</vt:lpstr>
      <vt:lpstr>What is inclusive learning?</vt:lpstr>
      <vt:lpstr>PowerPoint Presentation</vt:lpstr>
      <vt:lpstr>What is inclusion?</vt:lpstr>
      <vt:lpstr>Education Standards</vt:lpstr>
      <vt:lpstr>Inclusive learning</vt:lpstr>
      <vt:lpstr>How do people learn?</vt:lpstr>
      <vt:lpstr>Barriers to learning</vt:lpstr>
      <vt:lpstr>The adult learner</vt:lpstr>
      <vt:lpstr>Some impacts of disability on learning</vt:lpstr>
      <vt:lpstr>Collaborative learning theory “Learning is a social activity”</vt:lpstr>
      <vt:lpstr>Ways of collaborating</vt:lpstr>
      <vt:lpstr>Academic results</vt:lpstr>
      <vt:lpstr>Classroom tools</vt:lpstr>
      <vt:lpstr>Assessments</vt:lpstr>
      <vt:lpstr>Classroom management</vt:lpstr>
      <vt:lpstr>What could the teacher have done</vt:lpstr>
      <vt:lpstr>Working with a support worker</vt:lpstr>
      <vt:lpstr>Code of conduct</vt:lpstr>
      <vt:lpstr>Behaviour management</vt:lpstr>
      <vt:lpstr>Look after yourself</vt:lpstr>
    </vt:vector>
  </TitlesOfParts>
  <Company>Yooralla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Inclusion Melbourne and ACE DisAbility Network present</dc:title>
  <dc:creator>Judy Buckingham</dc:creator>
  <cp:lastModifiedBy>Judy Buckingham</cp:lastModifiedBy>
  <cp:revision>28</cp:revision>
  <cp:lastPrinted>2012-08-28T04:13:21Z</cp:lastPrinted>
  <dcterms:created xsi:type="dcterms:W3CDTF">2012-07-25T23:45:23Z</dcterms:created>
  <dcterms:modified xsi:type="dcterms:W3CDTF">2012-09-06T04:34:43Z</dcterms:modified>
</cp:coreProperties>
</file>